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90" r:id="rId8"/>
  </p:sldMasterIdLst>
  <p:notesMasterIdLst>
    <p:notesMasterId r:id="rId31"/>
  </p:notesMasterIdLst>
  <p:handoutMasterIdLst>
    <p:handoutMasterId r:id="rId32"/>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5EBEB"/>
    <a:srgbClr val="FFD1D1"/>
    <a:srgbClr val="B93443"/>
    <a:srgbClr val="BB0063"/>
    <a:srgbClr val="CB4555"/>
    <a:srgbClr val="A6B750"/>
    <a:srgbClr val="F7BF3A"/>
    <a:srgbClr val="8CC2F2"/>
    <a:srgbClr val="326886"/>
    <a:srgbClr val="1111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7586" autoAdjust="0"/>
  </p:normalViewPr>
  <p:slideViewPr>
    <p:cSldViewPr snapToGrid="0" snapToObjects="1">
      <p:cViewPr varScale="1">
        <p:scale>
          <a:sx n="108" d="100"/>
          <a:sy n="108" d="100"/>
        </p:scale>
        <p:origin x="-1170" y="-96"/>
      </p:cViewPr>
      <p:guideLst>
        <p:guide orient="horz" pos="3942"/>
        <p:guide/>
      </p:guideLst>
    </p:cSldViewPr>
  </p:slideViewPr>
  <p:outlineViewPr>
    <p:cViewPr>
      <p:scale>
        <a:sx n="33" d="100"/>
        <a:sy n="33" d="100"/>
      </p:scale>
      <p:origin x="0" y="1379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2015-04-27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 xmlns:p14="http://schemas.microsoft.com/office/powerpoint/2010/main"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2015-04-27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 xmlns:p14="http://schemas.microsoft.com/office/powerpoint/2010/main"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21</a:t>
            </a:fld>
            <a:endParaRPr lang="sv-S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52901074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78343570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345569713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99902275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14596350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610761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28952206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939858989"/>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243931008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0572768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t>så styrs Göteborg</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pPr/>
              <a:t>27 april 2015</a:t>
            </a:fld>
            <a:endParaRPr lang="sv-SE"/>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kumimoji="0" lang="sv-SE" sz="1000"/>
              <a:pPr algn="r"/>
              <a:t>‹#›</a:t>
            </a:fld>
            <a:endParaRPr kumimoji="0" lang="sv-S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381864667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31487495"/>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9897041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84982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4179532367"/>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65149852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873494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534194891"/>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867231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71160896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774706950"/>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56118594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7059372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354813353"/>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04572291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60030205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34837361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414815606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66599243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Tree>
    <p:extLst>
      <p:ext uri="{BB962C8B-B14F-4D97-AF65-F5344CB8AC3E}">
        <p14:creationId xmlns="" xmlns:p14="http://schemas.microsoft.com/office/powerpoint/2010/main" val="317747784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14139458"/>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240180385"/>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006547002"/>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27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4.png"/><Relationship Id="rId2" Type="http://schemas.openxmlformats.org/officeDocument/2006/relationships/slideLayout" Target="../slideLayouts/slideLayout67.xml"/><Relationship Id="rId16" Type="http://schemas.openxmlformats.org/officeDocument/2006/relationships/image" Target="../media/image9.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8.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86" r:id="rId12"/>
    <p:sldLayoutId id="2147483889"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 id="2147483884" r:id="rId6"/>
    <p:sldLayoutId id="2147483885" r:id="rId7"/>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6"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7"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8" y="2887866"/>
            <a:ext cx="5486252" cy="985563"/>
          </a:xfrm>
        </p:spPr>
        <p:txBody>
          <a:bodyPr/>
          <a:lstStyle/>
          <a:p>
            <a:r>
              <a:rPr lang="sv-SE" sz="4800" dirty="0"/>
              <a:t>Krisberedskap och säkerhet</a:t>
            </a:r>
          </a:p>
        </p:txBody>
      </p:sp>
      <p:sp>
        <p:nvSpPr>
          <p:cNvPr id="7" name="Platshållare för text 6"/>
          <p:cNvSpPr>
            <a:spLocks noGrp="1"/>
          </p:cNvSpPr>
          <p:nvPr>
            <p:ph type="body" sz="quarter" idx="14"/>
          </p:nvPr>
        </p:nvSpPr>
        <p:spPr>
          <a:xfrm>
            <a:off x="2999516" y="4046256"/>
            <a:ext cx="5475620" cy="307777"/>
          </a:xfrm>
        </p:spPr>
        <p:txBody>
          <a:bodyPr/>
          <a:lstStyle/>
          <a:p>
            <a:r>
              <a:rPr lang="sv-SE" dirty="0"/>
              <a:t>Karin Eriksson</a:t>
            </a:r>
          </a:p>
        </p:txBody>
      </p:sp>
      <p:sp>
        <p:nvSpPr>
          <p:cNvPr id="3" name="Platshållare för bildnummer 2"/>
          <p:cNvSpPr>
            <a:spLocks noGrp="1"/>
          </p:cNvSpPr>
          <p:nvPr>
            <p:ph type="sldNum" sz="quarter" idx="4294967295"/>
          </p:nvPr>
        </p:nvSpPr>
        <p:spPr>
          <a:xfrm>
            <a:off x="8691563" y="6269038"/>
            <a:ext cx="452437" cy="417512"/>
          </a:xfrm>
        </p:spPr>
        <p:txBody>
          <a:bodyPr/>
          <a:lstStyle/>
          <a:p>
            <a:fld id="{CCB980A4-8073-2E47-BD49-CDC58DACAC28}" type="slidenum">
              <a:rPr lang="sv-SE">
                <a:solidFill>
                  <a:prstClr val="white"/>
                </a:solidFill>
              </a:rPr>
              <a:pPr/>
              <a:t>1</a:t>
            </a:fld>
            <a:endParaRPr lang="sv-SE" dirty="0">
              <a:solidFill>
                <a:prstClr val="white"/>
              </a:solidFill>
            </a:endParaRPr>
          </a:p>
        </p:txBody>
      </p:sp>
      <p:sp>
        <p:nvSpPr>
          <p:cNvPr id="4" name="Platshållare för sidfot 3"/>
          <p:cNvSpPr>
            <a:spLocks noGrp="1"/>
          </p:cNvSpPr>
          <p:nvPr>
            <p:ph type="ftr" sz="quarter" idx="4294967295"/>
          </p:nvPr>
        </p:nvSpPr>
        <p:spPr>
          <a:xfrm>
            <a:off x="251520" y="6237312"/>
            <a:ext cx="2895600" cy="417512"/>
          </a:xfrm>
        </p:spPr>
        <p:txBody>
          <a:bodyPr/>
          <a:lstStyle/>
          <a:p>
            <a:r>
              <a:rPr lang="en-GB" dirty="0">
                <a:solidFill>
                  <a:prstClr val="white"/>
                </a:solidFill>
              </a:rPr>
              <a:t>HÅLLBAR STAD – ÖPPEN FÖR VÄRLDEN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Stadens krishanteringssystem</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10</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dirty="0"/>
              <a:t>Utgår från de tre principerna, </a:t>
            </a:r>
            <a:r>
              <a:rPr lang="sv-SE" b="1" dirty="0">
                <a:solidFill>
                  <a:schemeClr val="accent5">
                    <a:lumMod val="75000"/>
                  </a:schemeClr>
                </a:solidFill>
              </a:rPr>
              <a:t>Ansvar, Likhet och Närhet</a:t>
            </a:r>
            <a:r>
              <a:rPr lang="sv-SE" dirty="0"/>
              <a:t>.</a:t>
            </a:r>
          </a:p>
          <a:p>
            <a:pPr marL="0" indent="0">
              <a:buNone/>
            </a:pPr>
            <a:r>
              <a:rPr lang="sv-SE" b="1" dirty="0"/>
              <a:t>Detta innebär att:</a:t>
            </a:r>
          </a:p>
          <a:p>
            <a:pPr marL="176213" indent="-176213"/>
            <a:r>
              <a:rPr lang="sv-SE" dirty="0"/>
              <a:t>Varje verksamhet har ett eget ansvar och ska planera/öva för att kunna hantera en kris.</a:t>
            </a:r>
          </a:p>
          <a:p>
            <a:pPr marL="176213" indent="-176213"/>
            <a:r>
              <a:rPr lang="sv-SE" dirty="0"/>
              <a:t>För Staden gemensamt finns jourhavande stadsdirektör dygnet runt året om. Larmas via länsstyrelsen Västra Götaland, Räddningstjänsten Storgöteborg eller Polismyndigheten. Jourhavande kommunikatör finns också dygnet runt året om, som stöd till bland annat jourhavande stadsdirektör.</a:t>
            </a:r>
          </a:p>
          <a:p>
            <a:pPr marL="176213" indent="-176213"/>
            <a:r>
              <a:rPr lang="sv-SE" dirty="0"/>
              <a:t>Jourhavande stadsdirektör kan sammankalla Stadens verksamheter för samordning när behov uppstår, ”Händelsestyrd Krissamordningsgrupp”</a:t>
            </a:r>
          </a:p>
          <a:p>
            <a:pPr>
              <a:buNone/>
            </a:pPr>
            <a:endParaRPr lang="sv-SE"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Jourhavande stadsdirektörs uppgift</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11</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457200" indent="-457200">
              <a:buFont typeface="+mj-lt"/>
              <a:buAutoNum type="arabicPeriod"/>
            </a:pPr>
            <a:r>
              <a:rPr lang="sv-SE" dirty="0"/>
              <a:t>Se till att alla aktörer kommer upp och är med på banan. </a:t>
            </a:r>
          </a:p>
          <a:p>
            <a:pPr marL="457200" indent="-457200">
              <a:buFont typeface="+mj-lt"/>
              <a:buAutoNum type="arabicPeriod"/>
            </a:pPr>
            <a:r>
              <a:rPr lang="sv-SE" dirty="0"/>
              <a:t>Vara ett naturligt forum för samverkan dit alla aktörer vänder sig.</a:t>
            </a:r>
          </a:p>
          <a:p>
            <a:pPr marL="457200" indent="-457200">
              <a:buFont typeface="+mj-lt"/>
              <a:buAutoNum type="arabicPeriod"/>
            </a:pPr>
            <a:r>
              <a:rPr lang="sv-SE" dirty="0"/>
              <a:t>Informera och lägga fram förslag till beslut för stadens politiska ledning (krisledningsnämnd - KS). </a:t>
            </a:r>
          </a:p>
          <a:p>
            <a:pPr marL="457200" indent="-457200">
              <a:buFont typeface="+mj-lt"/>
              <a:buAutoNum type="arabicPeriod"/>
            </a:pPr>
            <a:r>
              <a:rPr lang="sv-SE" dirty="0"/>
              <a:t>Svara för ledningsinformation till respektive aktörs krisledningsgrupp.</a:t>
            </a:r>
          </a:p>
          <a:p>
            <a:pPr marL="457200" indent="-457200">
              <a:buFont typeface="+mj-lt"/>
              <a:buAutoNum type="arabicPeriod"/>
            </a:pPr>
            <a:r>
              <a:rPr lang="sv-SE" dirty="0"/>
              <a:t>Bevaka: Att ansvars- närhets- och likhetsprinciperna följs</a:t>
            </a:r>
          </a:p>
          <a:p>
            <a:pPr marL="457200" indent="-457200">
              <a:buFont typeface="+mj-lt"/>
              <a:buAutoNum type="arabicPeriod"/>
            </a:pPr>
            <a:r>
              <a:rPr lang="sv-SE" dirty="0"/>
              <a:t>Verka för: Att </a:t>
            </a:r>
            <a:r>
              <a:rPr lang="sv-SE" dirty="0" err="1"/>
              <a:t>förvaltnings-bolagsövergripande</a:t>
            </a:r>
            <a:r>
              <a:rPr lang="sv-SE" dirty="0"/>
              <a:t> problemlösning kommer till stånd.</a:t>
            </a:r>
          </a:p>
          <a:p>
            <a:pPr marL="457200" indent="-457200">
              <a:buFont typeface="+mj-lt"/>
              <a:buAutoNum type="arabicPeriod"/>
            </a:pPr>
            <a:r>
              <a:rPr lang="sv-SE" dirty="0"/>
              <a:t>Säkerställa information till medborgare och media!</a:t>
            </a:r>
          </a:p>
          <a:p>
            <a:pPr marL="457200" indent="-457200">
              <a:buFont typeface="+mj-lt"/>
              <a:buAutoNum type="arabicPeriod"/>
            </a:pPr>
            <a:endParaRPr lang="sv-SE"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bild 11"/>
          <p:cNvSpPr>
            <a:spLocks noGrp="1"/>
          </p:cNvSpPr>
          <p:nvPr>
            <p:ph type="pic" sz="quarter" idx="13"/>
          </p:nvPr>
        </p:nvSpPr>
        <p:spPr/>
      </p:sp>
      <p:sp>
        <p:nvSpPr>
          <p:cNvPr id="6" name="Rubrik 5"/>
          <p:cNvSpPr>
            <a:spLocks noGrp="1"/>
          </p:cNvSpPr>
          <p:nvPr>
            <p:ph type="title"/>
          </p:nvPr>
        </p:nvSpPr>
        <p:spPr/>
        <p:txBody>
          <a:bodyPr/>
          <a:lstStyle/>
          <a:p>
            <a:r>
              <a:rPr lang="sv-SE" dirty="0"/>
              <a:t>Göteborgs Stads Säkerhetspolicy</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grpSp>
        <p:nvGrpSpPr>
          <p:cNvPr id="2" name="Grupp 10"/>
          <p:cNvGrpSpPr/>
          <p:nvPr/>
        </p:nvGrpSpPr>
        <p:grpSpPr>
          <a:xfrm>
            <a:off x="157317" y="1092860"/>
            <a:ext cx="8790038" cy="5086432"/>
            <a:chOff x="157317" y="1092860"/>
            <a:chExt cx="8790038" cy="5086432"/>
          </a:xfrm>
        </p:grpSpPr>
        <p:pic>
          <p:nvPicPr>
            <p:cNvPr id="9" name="Picture 3"/>
            <p:cNvPicPr>
              <a:picLocks noChangeAspect="1" noChangeArrowheads="1"/>
            </p:cNvPicPr>
            <p:nvPr/>
          </p:nvPicPr>
          <p:blipFill>
            <a:blip r:embed="rId2" cstate="print"/>
            <a:srcRect/>
            <a:stretch>
              <a:fillRect/>
            </a:stretch>
          </p:blipFill>
          <p:spPr bwMode="auto">
            <a:xfrm>
              <a:off x="157317" y="1092860"/>
              <a:ext cx="8790038" cy="5086432"/>
            </a:xfrm>
            <a:prstGeom prst="rect">
              <a:avLst/>
            </a:prstGeom>
            <a:noFill/>
            <a:ln w="9525">
              <a:noFill/>
              <a:miter lim="800000"/>
              <a:headEnd/>
              <a:tailEnd/>
            </a:ln>
          </p:spPr>
        </p:pic>
        <p:sp>
          <p:nvSpPr>
            <p:cNvPr id="10" name="Rektangel 9"/>
            <p:cNvSpPr/>
            <p:nvPr/>
          </p:nvSpPr>
          <p:spPr>
            <a:xfrm>
              <a:off x="990600" y="5283200"/>
              <a:ext cx="2277533" cy="651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grpSp>
      <p:sp>
        <p:nvSpPr>
          <p:cNvPr id="13" name="textruta 12"/>
          <p:cNvSpPr txBox="1"/>
          <p:nvPr/>
        </p:nvSpPr>
        <p:spPr>
          <a:xfrm>
            <a:off x="503335" y="5635988"/>
            <a:ext cx="4110997" cy="523220"/>
          </a:xfrm>
          <a:prstGeom prst="rect">
            <a:avLst/>
          </a:prstGeom>
          <a:noFill/>
        </p:spPr>
        <p:txBody>
          <a:bodyPr wrap="square" rtlCol="0">
            <a:spAutoFit/>
          </a:bodyPr>
          <a:lstStyle/>
          <a:p>
            <a:r>
              <a:rPr lang="sv-SE" sz="1400" b="1" dirty="0">
                <a:solidFill>
                  <a:srgbClr val="747474">
                    <a:lumMod val="50000"/>
                  </a:srgbClr>
                </a:solidFill>
                <a:cs typeface="Arial" panose="020B0604020202020204" pitchFamily="34" charset="0"/>
              </a:rPr>
              <a:t>Göteborgs Stads säkerhetspolicy </a:t>
            </a:r>
            <a:br>
              <a:rPr lang="sv-SE" sz="1400" b="1" dirty="0">
                <a:solidFill>
                  <a:srgbClr val="747474">
                    <a:lumMod val="50000"/>
                  </a:srgbClr>
                </a:solidFill>
                <a:cs typeface="Arial" panose="020B0604020202020204" pitchFamily="34" charset="0"/>
              </a:rPr>
            </a:br>
            <a:r>
              <a:rPr lang="sv-SE" sz="1400" b="1" dirty="0">
                <a:solidFill>
                  <a:srgbClr val="747474">
                    <a:lumMod val="50000"/>
                  </a:srgbClr>
                </a:solidFill>
                <a:cs typeface="Arial" panose="020B0604020202020204" pitchFamily="34" charset="0"/>
              </a:rPr>
              <a:t>Dnr 540/14</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Samhällsskydd och Beredskap</a:t>
            </a:r>
            <a:br>
              <a:rPr lang="sv-SE" dirty="0"/>
            </a:br>
            <a:r>
              <a:rPr lang="sv-SE" dirty="0"/>
              <a:t>– det här gör vi</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buNone/>
            </a:pPr>
            <a:r>
              <a:rPr lang="sv-SE" b="1" dirty="0">
                <a:solidFill>
                  <a:schemeClr val="accent5">
                    <a:lumMod val="75000"/>
                  </a:schemeClr>
                </a:solidFill>
              </a:rPr>
              <a:t>Övergripande kommunala uppdrag</a:t>
            </a:r>
          </a:p>
          <a:p>
            <a:r>
              <a:rPr lang="sv-SE" dirty="0"/>
              <a:t>Strategisk ledning, samordning och uppföljning av stadens arbete avseende säkerhet, samhällsskydd och beredskap</a:t>
            </a:r>
          </a:p>
          <a:p>
            <a:r>
              <a:rPr lang="sv-SE" dirty="0"/>
              <a:t>Samordning av stadens säkerhetsskyddsarbete</a:t>
            </a:r>
          </a:p>
          <a:p>
            <a:r>
              <a:rPr lang="sv-SE" dirty="0"/>
              <a:t>Systematiskt brandskyddsarbete – särskilt uppdrag</a:t>
            </a:r>
          </a:p>
          <a:p>
            <a:pPr marL="0" indent="0">
              <a:buNone/>
            </a:pPr>
            <a:r>
              <a:rPr lang="sv-SE" b="1" dirty="0">
                <a:solidFill>
                  <a:schemeClr val="accent5">
                    <a:lumMod val="75000"/>
                  </a:schemeClr>
                </a:solidFill>
              </a:rPr>
              <a:t>Statligt uppdrag</a:t>
            </a:r>
          </a:p>
          <a:p>
            <a:r>
              <a:rPr lang="sv-SE" dirty="0"/>
              <a:t>Lagen (2006:544) om kommuners och landstings åtgärder inför och vid extraordinära händelser i fredstid och höjd beredskap (LEH)</a:t>
            </a:r>
          </a:p>
          <a:p>
            <a:r>
              <a:rPr lang="sv-SE" dirty="0"/>
              <a:t>Överenskommelse mellan Myndigheten för Samhällsskydd och Beredskap och Sveriges kommuner och landsting</a:t>
            </a:r>
          </a:p>
          <a:p>
            <a:endParaRPr lang="sv-SE"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Samhällsskydd och Beredskap</a:t>
            </a:r>
            <a:br>
              <a:rPr lang="sv-SE" dirty="0"/>
            </a:br>
            <a:r>
              <a:rPr lang="sv-SE" dirty="0"/>
              <a:t>– det här gör vi</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14</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11" name="textruta 10"/>
          <p:cNvSpPr txBox="1"/>
          <p:nvPr/>
        </p:nvSpPr>
        <p:spPr>
          <a:xfrm>
            <a:off x="4673913" y="1298587"/>
            <a:ext cx="1756375" cy="584775"/>
          </a:xfrm>
          <a:prstGeom prst="rect">
            <a:avLst/>
          </a:prstGeom>
          <a:noFill/>
        </p:spPr>
        <p:txBody>
          <a:bodyPr wrap="square" rtlCol="0">
            <a:spAutoFit/>
          </a:bodyPr>
          <a:lstStyle/>
          <a:p>
            <a:r>
              <a:rPr lang="sv-SE" sz="1600" b="1" dirty="0">
                <a:solidFill>
                  <a:srgbClr val="747474"/>
                </a:solidFill>
                <a:cs typeface="Arial" panose="020B0604020202020204" pitchFamily="34" charset="0"/>
              </a:rPr>
              <a:t>Kommunalt grunduppdrag</a:t>
            </a:r>
          </a:p>
        </p:txBody>
      </p:sp>
      <p:sp>
        <p:nvSpPr>
          <p:cNvPr id="12" name="textruta 11"/>
          <p:cNvSpPr txBox="1"/>
          <p:nvPr/>
        </p:nvSpPr>
        <p:spPr>
          <a:xfrm>
            <a:off x="6241915" y="2860937"/>
            <a:ext cx="1849902" cy="584775"/>
          </a:xfrm>
          <a:prstGeom prst="rect">
            <a:avLst/>
          </a:prstGeom>
          <a:noFill/>
        </p:spPr>
        <p:txBody>
          <a:bodyPr wrap="square" rtlCol="0">
            <a:spAutoFit/>
          </a:bodyPr>
          <a:lstStyle/>
          <a:p>
            <a:r>
              <a:rPr lang="sv-SE" sz="1600" b="1" dirty="0">
                <a:solidFill>
                  <a:srgbClr val="747474"/>
                </a:solidFill>
                <a:cs typeface="Arial" panose="020B0604020202020204" pitchFamily="34" charset="0"/>
              </a:rPr>
              <a:t>Kommunalt grunduppdrag</a:t>
            </a:r>
          </a:p>
        </p:txBody>
      </p:sp>
      <p:sp>
        <p:nvSpPr>
          <p:cNvPr id="13" name="textruta 12"/>
          <p:cNvSpPr txBox="1"/>
          <p:nvPr/>
        </p:nvSpPr>
        <p:spPr>
          <a:xfrm>
            <a:off x="3666334" y="5249098"/>
            <a:ext cx="1869205" cy="338554"/>
          </a:xfrm>
          <a:prstGeom prst="rect">
            <a:avLst/>
          </a:prstGeom>
          <a:noFill/>
        </p:spPr>
        <p:txBody>
          <a:bodyPr wrap="square" rtlCol="0">
            <a:spAutoFit/>
          </a:bodyPr>
          <a:lstStyle/>
          <a:p>
            <a:r>
              <a:rPr lang="sv-SE" sz="1600" b="1" dirty="0">
                <a:solidFill>
                  <a:srgbClr val="DE0069">
                    <a:lumMod val="75000"/>
                  </a:srgbClr>
                </a:solidFill>
                <a:cs typeface="Arial" panose="020B0604020202020204" pitchFamily="34" charset="0"/>
              </a:rPr>
              <a:t>Statligt uppdrag</a:t>
            </a:r>
          </a:p>
        </p:txBody>
      </p:sp>
      <p:pic>
        <p:nvPicPr>
          <p:cNvPr id="14" name="Picture 2" descr="C:\Users\karkur0219\Desktop\Presentation1\Bild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09" y="1057456"/>
            <a:ext cx="8550573" cy="5339410"/>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Samhällsskydd och Beredskap</a:t>
            </a:r>
            <a:br>
              <a:rPr lang="sv-SE" dirty="0"/>
            </a:br>
            <a:r>
              <a:rPr lang="sv-SE" dirty="0"/>
              <a:t>– det här gör vi</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risk- och sårbarhetsanalyser </a:t>
            </a:r>
          </a:p>
          <a:p>
            <a:r>
              <a:rPr lang="sv-SE" dirty="0"/>
              <a:t>planering </a:t>
            </a:r>
          </a:p>
          <a:p>
            <a:r>
              <a:rPr lang="sv-SE" dirty="0"/>
              <a:t>geografiskt områdesansvar</a:t>
            </a:r>
          </a:p>
          <a:p>
            <a:r>
              <a:rPr lang="sv-SE" dirty="0"/>
              <a:t>övning </a:t>
            </a:r>
          </a:p>
          <a:p>
            <a:r>
              <a:rPr lang="sv-SE" dirty="0"/>
              <a:t>utbildning </a:t>
            </a:r>
          </a:p>
          <a:p>
            <a:r>
              <a:rPr lang="sv-SE" dirty="0"/>
              <a:t>rapportering</a:t>
            </a:r>
          </a:p>
          <a:p>
            <a:r>
              <a:rPr lang="sv-SE" dirty="0"/>
              <a:t>höjd beredskap</a:t>
            </a:r>
          </a:p>
          <a:p>
            <a:endParaRPr lang="sv-SE"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Samhällsskydd och Beredskap</a:t>
            </a:r>
            <a:br>
              <a:rPr lang="sv-SE" dirty="0"/>
            </a:br>
            <a:r>
              <a:rPr lang="sv-SE" dirty="0"/>
              <a:t>– det här gör vi</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endParaRPr lang="sv-SE" sz="2400" dirty="0"/>
          </a:p>
          <a:p>
            <a:pPr marL="0" indent="0">
              <a:buNone/>
            </a:pPr>
            <a:endParaRPr lang="sv-SE" sz="2400" dirty="0"/>
          </a:p>
          <a:p>
            <a:pPr marL="0" indent="0">
              <a:buNone/>
            </a:pPr>
            <a:r>
              <a:rPr lang="sv-SE" sz="2400" dirty="0"/>
              <a:t>Allt vi gör syftar till att förmågan att klara större kriser</a:t>
            </a:r>
            <a:br>
              <a:rPr lang="sv-SE" sz="2400" dirty="0"/>
            </a:br>
            <a:r>
              <a:rPr lang="sv-SE" sz="2400" dirty="0"/>
              <a:t>och händelser i göteborgssamhället ska vara så god</a:t>
            </a:r>
            <a:br>
              <a:rPr lang="sv-SE" sz="2400" dirty="0"/>
            </a:br>
            <a:r>
              <a:rPr lang="sv-SE" sz="2400" dirty="0"/>
              <a:t>som möjligt!</a:t>
            </a:r>
          </a:p>
          <a:p>
            <a:pPr>
              <a:buNone/>
            </a:pPr>
            <a:endParaRPr lang="sv-SE"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72timmar-laguppl.jpg"/>
          <p:cNvPicPr>
            <a:picLocks noGrp="1" noChangeAspect="1"/>
          </p:cNvPicPr>
          <p:nvPr>
            <p:ph type="pic" sz="quarter" idx="13"/>
          </p:nvPr>
        </p:nvPicPr>
        <p:blipFill>
          <a:blip r:embed="rId2" cstate="print"/>
          <a:srcRect t="11878" b="11878"/>
          <a:stretch>
            <a:fillRect/>
          </a:stretch>
        </p:blipFill>
        <p:spPr/>
      </p:pic>
      <p:sp>
        <p:nvSpPr>
          <p:cNvPr id="3" name="Rubrik 2"/>
          <p:cNvSpPr>
            <a:spLocks noGrp="1"/>
          </p:cNvSpPr>
          <p:nvPr>
            <p:ph type="title"/>
          </p:nvPr>
        </p:nvSpPr>
        <p:spPr/>
        <p:txBody>
          <a:bodyPr/>
          <a:lstStyle/>
          <a:p>
            <a:r>
              <a:rPr lang="sv-SE" dirty="0"/>
              <a:t>Kampanjen 72 timmar</a:t>
            </a:r>
          </a:p>
        </p:txBody>
      </p:sp>
      <p:sp>
        <p:nvSpPr>
          <p:cNvPr id="4" name="Platshållare för bildnummer 3"/>
          <p:cNvSpPr>
            <a:spLocks noGrp="1"/>
          </p:cNvSpPr>
          <p:nvPr>
            <p:ph type="sldNum" sz="quarter" idx="14"/>
          </p:nvPr>
        </p:nvSpPr>
        <p:spPr/>
        <p:txBody>
          <a:bodyPr/>
          <a:lstStyle/>
          <a:p>
            <a:fld id="{CCB980A4-8073-2E47-BD49-CDC58DACAC28}" type="slidenum">
              <a:rPr lang="sv-SE">
                <a:solidFill>
                  <a:prstClr val="white"/>
                </a:solidFill>
              </a:rPr>
              <a:pPr/>
              <a:t>17</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sp>
        <p:nvSpPr>
          <p:cNvPr id="4" name="Platshållare för bildnummer 3"/>
          <p:cNvSpPr>
            <a:spLocks noGrp="1"/>
          </p:cNvSpPr>
          <p:nvPr>
            <p:ph type="sldNum" sz="quarter" idx="14"/>
          </p:nvPr>
        </p:nvSpPr>
        <p:spPr/>
        <p:txBody>
          <a:bodyPr/>
          <a:lstStyle/>
          <a:p>
            <a:fld id="{CCB980A4-8073-2E47-BD49-CDC58DACAC28}" type="slidenum">
              <a:rPr lang="sv-SE">
                <a:solidFill>
                  <a:prstClr val="white"/>
                </a:solidFill>
              </a:rPr>
              <a:pPr/>
              <a:t>18</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pic>
        <p:nvPicPr>
          <p:cNvPr id="1027" name="Picture 3"/>
          <p:cNvPicPr>
            <a:picLocks noChangeAspect="1" noChangeArrowheads="1"/>
          </p:cNvPicPr>
          <p:nvPr/>
        </p:nvPicPr>
        <p:blipFill>
          <a:blip r:embed="rId2" cstate="print"/>
          <a:srcRect/>
          <a:stretch>
            <a:fillRect/>
          </a:stretch>
        </p:blipFill>
        <p:spPr bwMode="auto">
          <a:xfrm>
            <a:off x="0" y="0"/>
            <a:ext cx="10506075" cy="7839075"/>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endParaRPr lang="sv-SE"/>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7" name="Platshållare för text 6"/>
          <p:cNvSpPr>
            <a:spLocks noGrp="1"/>
          </p:cNvSpPr>
          <p:nvPr>
            <p:ph type="body" sz="quarter" idx="13"/>
          </p:nvPr>
        </p:nvSpPr>
        <p:spPr/>
        <p:txBody>
          <a:bodyPr/>
          <a:lstStyle/>
          <a:p>
            <a:endParaRPr lang="sv-SE"/>
          </a:p>
        </p:txBody>
      </p:sp>
      <p:pic>
        <p:nvPicPr>
          <p:cNvPr id="2050" name="Picture 2"/>
          <p:cNvPicPr>
            <a:picLocks noChangeAspect="1" noChangeArrowheads="1"/>
          </p:cNvPicPr>
          <p:nvPr/>
        </p:nvPicPr>
        <p:blipFill>
          <a:blip r:embed="rId2" cstate="print"/>
          <a:srcRect/>
          <a:stretch>
            <a:fillRect/>
          </a:stretch>
        </p:blipFill>
        <p:spPr bwMode="auto">
          <a:xfrm>
            <a:off x="0" y="0"/>
            <a:ext cx="10467975" cy="7810500"/>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0"/>
          </p:nvPr>
        </p:nvSpPr>
        <p:spPr/>
        <p:txBody>
          <a:bodyPr/>
          <a:lstStyle/>
          <a:p>
            <a:r>
              <a:rPr lang="en-GB">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a:solidFill>
                  <a:prstClr val="white"/>
                </a:solidFill>
              </a:rPr>
              <a:pPr/>
              <a:t>2</a:t>
            </a:fld>
            <a:endParaRPr lang="sv-SE" dirty="0">
              <a:solidFill>
                <a:prstClr val="white"/>
              </a:solidFill>
            </a:endParaRPr>
          </a:p>
        </p:txBody>
      </p:sp>
      <p:sp>
        <p:nvSpPr>
          <p:cNvPr id="9" name="Platshållare för text 8"/>
          <p:cNvSpPr>
            <a:spLocks noGrp="1"/>
          </p:cNvSpPr>
          <p:nvPr>
            <p:ph type="body" sz="quarter" idx="13"/>
          </p:nvPr>
        </p:nvSpPr>
        <p:spPr>
          <a:xfrm>
            <a:off x="5774267" y="1440000"/>
            <a:ext cx="3166575" cy="4694989"/>
          </a:xfrm>
        </p:spPr>
        <p:txBody>
          <a:bodyPr/>
          <a:lstStyle/>
          <a:p>
            <a:endParaRPr lang="sv-SE" dirty="0"/>
          </a:p>
          <a:p>
            <a:r>
              <a:rPr lang="sv-SE" dirty="0"/>
              <a:t>~ 450 km2</a:t>
            </a:r>
          </a:p>
          <a:p>
            <a:r>
              <a:rPr lang="sv-SE" dirty="0"/>
              <a:t> Glesbygd,</a:t>
            </a:r>
          </a:p>
          <a:p>
            <a:r>
              <a:rPr lang="sv-SE" dirty="0"/>
              <a:t> Skärgård </a:t>
            </a:r>
          </a:p>
          <a:p>
            <a:r>
              <a:rPr lang="sv-SE" dirty="0"/>
              <a:t> Storstad</a:t>
            </a:r>
          </a:p>
          <a:p>
            <a:r>
              <a:rPr lang="sv-SE" dirty="0"/>
              <a:t> ~ 540 000 inv.</a:t>
            </a:r>
          </a:p>
          <a:p>
            <a:r>
              <a:rPr lang="sv-SE" dirty="0"/>
              <a:t> ~ 100 språk</a:t>
            </a:r>
          </a:p>
          <a:p>
            <a:endParaRPr lang="sv-SE" dirty="0"/>
          </a:p>
        </p:txBody>
      </p:sp>
      <p:pic>
        <p:nvPicPr>
          <p:cNvPr id="8" name="Picture 3" descr="GBG-Glob_low"/>
          <p:cNvPicPr>
            <a:picLocks noChangeAspect="1" noChangeArrowheads="1"/>
          </p:cNvPicPr>
          <p:nvPr/>
        </p:nvPicPr>
        <p:blipFill>
          <a:blip r:embed="rId2" cstate="print"/>
          <a:stretch>
            <a:fillRect/>
          </a:stretch>
        </p:blipFill>
        <p:spPr bwMode="auto">
          <a:xfrm>
            <a:off x="214426" y="1173406"/>
            <a:ext cx="5034907" cy="5016050"/>
          </a:xfrm>
          <a:prstGeom prst="rect">
            <a:avLst/>
          </a:prstGeom>
          <a:noFill/>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endParaRPr lang="sv-SE"/>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20</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7" name="Platshållare för text 6"/>
          <p:cNvSpPr>
            <a:spLocks noGrp="1"/>
          </p:cNvSpPr>
          <p:nvPr>
            <p:ph type="body" sz="quarter" idx="13"/>
          </p:nvPr>
        </p:nvSpPr>
        <p:spPr/>
        <p:txBody>
          <a:bodyPr/>
          <a:lstStyle/>
          <a:p>
            <a:endParaRPr lang="sv-SE"/>
          </a:p>
        </p:txBody>
      </p:sp>
      <p:pic>
        <p:nvPicPr>
          <p:cNvPr id="3074" name="Picture 2"/>
          <p:cNvPicPr>
            <a:picLocks noChangeAspect="1" noChangeArrowheads="1"/>
          </p:cNvPicPr>
          <p:nvPr/>
        </p:nvPicPr>
        <p:blipFill>
          <a:blip r:embed="rId2" cstate="print"/>
          <a:srcRect/>
          <a:stretch>
            <a:fillRect/>
          </a:stretch>
        </p:blipFill>
        <p:spPr bwMode="auto">
          <a:xfrm>
            <a:off x="0" y="0"/>
            <a:ext cx="10439400" cy="7839075"/>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Sammanfattning</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21</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7" name="Platshållare för text 6"/>
          <p:cNvSpPr>
            <a:spLocks noGrp="1"/>
          </p:cNvSpPr>
          <p:nvPr>
            <p:ph type="body" sz="quarter" idx="13"/>
          </p:nvPr>
        </p:nvSpPr>
        <p:spPr/>
        <p:txBody>
          <a:bodyPr/>
          <a:lstStyle/>
          <a:p>
            <a:pPr>
              <a:buNone/>
            </a:pPr>
            <a:r>
              <a:rPr lang="sv-SE" b="1" dirty="0">
                <a:solidFill>
                  <a:schemeClr val="accent5">
                    <a:lumMod val="75000"/>
                  </a:schemeClr>
                </a:solidFill>
              </a:rPr>
              <a:t>Ert ansvar är att följa upp</a:t>
            </a:r>
          </a:p>
          <a:p>
            <a:r>
              <a:rPr lang="sv-SE" dirty="0"/>
              <a:t>Beredskaps- och ledningsplaner </a:t>
            </a:r>
          </a:p>
          <a:p>
            <a:r>
              <a:rPr lang="sv-SE" dirty="0"/>
              <a:t>Förmåga</a:t>
            </a:r>
          </a:p>
          <a:p>
            <a:r>
              <a:rPr lang="sv-SE" dirty="0"/>
              <a:t>Säkerhetspolicy</a:t>
            </a:r>
          </a:p>
          <a:p>
            <a:pPr>
              <a:buNone/>
            </a:pPr>
            <a:r>
              <a:rPr lang="sv-SE" b="1" dirty="0">
                <a:solidFill>
                  <a:schemeClr val="accent5">
                    <a:lumMod val="75000"/>
                  </a:schemeClr>
                </a:solidFill>
              </a:rPr>
              <a:t>De tre grundprinciperna för krishantering</a:t>
            </a:r>
          </a:p>
          <a:p>
            <a:r>
              <a:rPr lang="sv-SE" dirty="0"/>
              <a:t>Ansvar - Likhet – Närhet</a:t>
            </a:r>
          </a:p>
          <a:p>
            <a:pPr>
              <a:buNone/>
            </a:pPr>
            <a:r>
              <a:rPr lang="sv-SE" b="1" dirty="0">
                <a:solidFill>
                  <a:schemeClr val="accent5">
                    <a:lumMod val="75000"/>
                  </a:schemeClr>
                </a:solidFill>
              </a:rPr>
              <a:t>På gång under mandatperioden</a:t>
            </a:r>
          </a:p>
          <a:p>
            <a:r>
              <a:rPr lang="sv-SE" dirty="0"/>
              <a:t>72 TIMMAR och SAMÖ 2016</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4"/>
          </p:nvPr>
        </p:nvSpPr>
        <p:spPr/>
        <p:txBody>
          <a:bodyPr/>
          <a:lstStyle/>
          <a:p>
            <a:pPr indent="0"/>
            <a:r>
              <a:rPr lang="sv-SE" dirty="0"/>
              <a:t>KONTAKT:</a:t>
            </a:r>
            <a:br>
              <a:rPr lang="sv-SE" dirty="0"/>
            </a:br>
            <a:r>
              <a:rPr lang="sv-SE" dirty="0"/>
              <a:t>Samhällsskydd och beredskap</a:t>
            </a:r>
            <a:br>
              <a:rPr lang="sv-SE" dirty="0"/>
            </a:br>
            <a:r>
              <a:rPr lang="sv-SE" dirty="0"/>
              <a:t>Stadsledningskontoret</a:t>
            </a:r>
            <a:br>
              <a:rPr lang="sv-SE" dirty="0"/>
            </a:br>
            <a:r>
              <a:rPr lang="sv-SE" dirty="0"/>
              <a:t>Karin Eriksson, avdelningschef</a:t>
            </a:r>
            <a:br>
              <a:rPr lang="sv-SE" dirty="0"/>
            </a:br>
            <a:r>
              <a:rPr lang="sv-SE" dirty="0" err="1"/>
              <a:t>karin.eriksson@stadshuset.goteborg.se</a:t>
            </a:r>
            <a:endParaRPr lang="sv-SE" dirty="0"/>
          </a:p>
        </p:txBody>
      </p:sp>
    </p:spTree>
    <p:extLst>
      <p:ext uri="{BB962C8B-B14F-4D97-AF65-F5344CB8AC3E}">
        <p14:creationId xmlns:p14="http://schemas.microsoft.com/office/powerpoint/2010/main" xmlns="" val="272623298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graphicFrame>
        <p:nvGraphicFramePr>
          <p:cNvPr id="6" name="Tabell 5"/>
          <p:cNvGraphicFramePr>
            <a:graphicFrameLocks noGrp="1"/>
          </p:cNvGraphicFramePr>
          <p:nvPr/>
        </p:nvGraphicFramePr>
        <p:xfrm>
          <a:off x="589940" y="1315906"/>
          <a:ext cx="7922817" cy="2827482"/>
        </p:xfrm>
        <a:graphic>
          <a:graphicData uri="http://schemas.openxmlformats.org/drawingml/2006/table">
            <a:tbl>
              <a:tblPr firstRow="1" bandRow="1">
                <a:tableStyleId>{00A15C55-8517-42AA-B614-E9B94910E393}</a:tableStyleId>
              </a:tblPr>
              <a:tblGrid>
                <a:gridCol w="1247386"/>
                <a:gridCol w="2901197"/>
                <a:gridCol w="1793530"/>
                <a:gridCol w="1980704"/>
              </a:tblGrid>
              <a:tr h="432000">
                <a:tc>
                  <a:txBody>
                    <a:bodyPr/>
                    <a:lstStyle/>
                    <a:p>
                      <a:r>
                        <a:rPr lang="sv-SE" sz="1800" dirty="0"/>
                        <a:t>År</a:t>
                      </a:r>
                    </a:p>
                  </a:txBody>
                  <a:tcPr marL="118842" marR="118842" marT="59421" marB="59421">
                    <a:solidFill>
                      <a:schemeClr val="accent4">
                        <a:lumMod val="75000"/>
                      </a:schemeClr>
                    </a:solidFill>
                  </a:tcPr>
                </a:tc>
                <a:tc>
                  <a:txBody>
                    <a:bodyPr/>
                    <a:lstStyle/>
                    <a:p>
                      <a:r>
                        <a:rPr lang="sv-SE" sz="1800" dirty="0"/>
                        <a:t>Händelse</a:t>
                      </a:r>
                    </a:p>
                  </a:txBody>
                  <a:tcPr marL="118842" marR="118842" marT="59421" marB="59421">
                    <a:solidFill>
                      <a:schemeClr val="accent4">
                        <a:lumMod val="75000"/>
                      </a:schemeClr>
                    </a:solidFill>
                  </a:tcPr>
                </a:tc>
                <a:tc>
                  <a:txBody>
                    <a:bodyPr/>
                    <a:lstStyle/>
                    <a:p>
                      <a:r>
                        <a:rPr lang="sv-SE" sz="1800" dirty="0"/>
                        <a:t>Omkomna</a:t>
                      </a:r>
                    </a:p>
                  </a:txBody>
                  <a:tcPr marL="118842" marR="118842" marT="59421" marB="59421">
                    <a:solidFill>
                      <a:schemeClr val="accent4">
                        <a:lumMod val="75000"/>
                      </a:schemeClr>
                    </a:solidFill>
                  </a:tcPr>
                </a:tc>
                <a:tc>
                  <a:txBody>
                    <a:bodyPr/>
                    <a:lstStyle/>
                    <a:p>
                      <a:r>
                        <a:rPr lang="sv-SE" sz="1800" dirty="0"/>
                        <a:t>Skadade</a:t>
                      </a:r>
                    </a:p>
                  </a:txBody>
                  <a:tcPr marL="118842" marR="118842" marT="59421" marB="59421">
                    <a:solidFill>
                      <a:schemeClr val="accent4">
                        <a:lumMod val="75000"/>
                      </a:schemeClr>
                    </a:solidFill>
                  </a:tcPr>
                </a:tc>
              </a:tr>
              <a:tr h="432000">
                <a:tc>
                  <a:txBody>
                    <a:bodyPr/>
                    <a:lstStyle/>
                    <a:p>
                      <a:r>
                        <a:rPr lang="sv-SE" sz="1800" dirty="0">
                          <a:solidFill>
                            <a:schemeClr val="tx1">
                              <a:lumMod val="50000"/>
                            </a:schemeClr>
                          </a:solidFill>
                        </a:rPr>
                        <a:t>1969</a:t>
                      </a:r>
                    </a:p>
                  </a:txBody>
                  <a:tcPr marL="118842" marR="118842" marT="59421" marB="59421"/>
                </a:tc>
                <a:tc>
                  <a:txBody>
                    <a:bodyPr/>
                    <a:lstStyle/>
                    <a:p>
                      <a:r>
                        <a:rPr lang="sv-SE" sz="1800" dirty="0">
                          <a:solidFill>
                            <a:schemeClr val="tx1">
                              <a:lumMod val="50000"/>
                            </a:schemeClr>
                          </a:solidFill>
                        </a:rPr>
                        <a:t>Höststormar</a:t>
                      </a:r>
                    </a:p>
                  </a:txBody>
                  <a:tcPr marL="118842" marR="118842" marT="59421" marB="59421"/>
                </a:tc>
                <a:tc>
                  <a:txBody>
                    <a:bodyPr/>
                    <a:lstStyle/>
                    <a:p>
                      <a:r>
                        <a:rPr lang="sv-SE" sz="1800" dirty="0">
                          <a:solidFill>
                            <a:schemeClr val="tx1">
                              <a:lumMod val="50000"/>
                            </a:schemeClr>
                          </a:solidFill>
                        </a:rPr>
                        <a:t>10</a:t>
                      </a:r>
                    </a:p>
                  </a:txBody>
                  <a:tcPr marL="118842" marR="118842" marT="59421" marB="59421"/>
                </a:tc>
                <a:tc>
                  <a:txBody>
                    <a:bodyPr/>
                    <a:lstStyle/>
                    <a:p>
                      <a:r>
                        <a:rPr lang="sv-SE" sz="1800" dirty="0">
                          <a:solidFill>
                            <a:schemeClr val="tx1">
                              <a:lumMod val="50000"/>
                            </a:schemeClr>
                          </a:solidFill>
                        </a:rPr>
                        <a:t>200</a:t>
                      </a:r>
                    </a:p>
                  </a:txBody>
                  <a:tcPr marL="118842" marR="118842" marT="59421" marB="59421"/>
                </a:tc>
              </a:tr>
              <a:tr h="432000">
                <a:tc>
                  <a:txBody>
                    <a:bodyPr/>
                    <a:lstStyle/>
                    <a:p>
                      <a:r>
                        <a:rPr lang="sv-SE" sz="1800" dirty="0">
                          <a:solidFill>
                            <a:schemeClr val="tx1">
                              <a:lumMod val="50000"/>
                            </a:schemeClr>
                          </a:solidFill>
                        </a:rPr>
                        <a:t>1977</a:t>
                      </a:r>
                    </a:p>
                  </a:txBody>
                  <a:tcPr marL="118842" marR="118842" marT="59421" marB="59421"/>
                </a:tc>
                <a:tc>
                  <a:txBody>
                    <a:bodyPr/>
                    <a:lstStyle/>
                    <a:p>
                      <a:r>
                        <a:rPr lang="sv-SE" sz="1800" dirty="0">
                          <a:solidFill>
                            <a:schemeClr val="tx1">
                              <a:lumMod val="50000"/>
                            </a:schemeClr>
                          </a:solidFill>
                        </a:rPr>
                        <a:t>Jordskred i Tuve</a:t>
                      </a:r>
                    </a:p>
                  </a:txBody>
                  <a:tcPr marL="118842" marR="118842" marT="59421" marB="59421"/>
                </a:tc>
                <a:tc>
                  <a:txBody>
                    <a:bodyPr/>
                    <a:lstStyle/>
                    <a:p>
                      <a:r>
                        <a:rPr lang="sv-SE" sz="1800" dirty="0">
                          <a:solidFill>
                            <a:schemeClr val="tx1">
                              <a:lumMod val="50000"/>
                            </a:schemeClr>
                          </a:solidFill>
                        </a:rPr>
                        <a:t>9</a:t>
                      </a:r>
                    </a:p>
                  </a:txBody>
                  <a:tcPr marL="118842" marR="118842" marT="59421" marB="59421"/>
                </a:tc>
                <a:tc>
                  <a:txBody>
                    <a:bodyPr/>
                    <a:lstStyle/>
                    <a:p>
                      <a:r>
                        <a:rPr lang="sv-SE" sz="1800" dirty="0">
                          <a:solidFill>
                            <a:schemeClr val="tx1">
                              <a:lumMod val="50000"/>
                            </a:schemeClr>
                          </a:solidFill>
                        </a:rPr>
                        <a:t>62</a:t>
                      </a:r>
                    </a:p>
                  </a:txBody>
                  <a:tcPr marL="118842" marR="118842" marT="59421" marB="59421"/>
                </a:tc>
              </a:tr>
              <a:tr h="432000">
                <a:tc>
                  <a:txBody>
                    <a:bodyPr/>
                    <a:lstStyle/>
                    <a:p>
                      <a:r>
                        <a:rPr lang="sv-SE" sz="1800" dirty="0">
                          <a:solidFill>
                            <a:schemeClr val="tx1">
                              <a:lumMod val="50000"/>
                            </a:schemeClr>
                          </a:solidFill>
                        </a:rPr>
                        <a:t>1987</a:t>
                      </a:r>
                    </a:p>
                  </a:txBody>
                  <a:tcPr marL="118842" marR="118842" marT="59421" marB="59421"/>
                </a:tc>
                <a:tc>
                  <a:txBody>
                    <a:bodyPr/>
                    <a:lstStyle/>
                    <a:p>
                      <a:r>
                        <a:rPr lang="sv-SE" sz="1800" dirty="0">
                          <a:solidFill>
                            <a:schemeClr val="tx1">
                              <a:lumMod val="50000"/>
                            </a:schemeClr>
                          </a:solidFill>
                        </a:rPr>
                        <a:t>Tågolycka i Lerum</a:t>
                      </a:r>
                    </a:p>
                  </a:txBody>
                  <a:tcPr marL="118842" marR="118842" marT="59421" marB="59421"/>
                </a:tc>
                <a:tc>
                  <a:txBody>
                    <a:bodyPr/>
                    <a:lstStyle/>
                    <a:p>
                      <a:r>
                        <a:rPr lang="sv-SE" sz="1800" dirty="0">
                          <a:solidFill>
                            <a:schemeClr val="tx1">
                              <a:lumMod val="50000"/>
                            </a:schemeClr>
                          </a:solidFill>
                        </a:rPr>
                        <a:t>9 </a:t>
                      </a:r>
                    </a:p>
                  </a:txBody>
                  <a:tcPr marL="118842" marR="118842" marT="59421" marB="59421"/>
                </a:tc>
                <a:tc>
                  <a:txBody>
                    <a:bodyPr/>
                    <a:lstStyle/>
                    <a:p>
                      <a:r>
                        <a:rPr lang="sv-SE" sz="1800" dirty="0">
                          <a:solidFill>
                            <a:schemeClr val="tx1">
                              <a:lumMod val="50000"/>
                            </a:schemeClr>
                          </a:solidFill>
                        </a:rPr>
                        <a:t>150</a:t>
                      </a:r>
                    </a:p>
                  </a:txBody>
                  <a:tcPr marL="118842" marR="118842" marT="59421" marB="59421"/>
                </a:tc>
              </a:tr>
              <a:tr h="432000">
                <a:tc>
                  <a:txBody>
                    <a:bodyPr/>
                    <a:lstStyle/>
                    <a:p>
                      <a:r>
                        <a:rPr lang="sv-SE" sz="1800" dirty="0">
                          <a:solidFill>
                            <a:schemeClr val="tx1">
                              <a:lumMod val="50000"/>
                            </a:schemeClr>
                          </a:solidFill>
                        </a:rPr>
                        <a:t>1990</a:t>
                      </a:r>
                    </a:p>
                  </a:txBody>
                  <a:tcPr marL="118842" marR="118842" marT="59421" marB="59421"/>
                </a:tc>
                <a:tc>
                  <a:txBody>
                    <a:bodyPr/>
                    <a:lstStyle/>
                    <a:p>
                      <a:r>
                        <a:rPr lang="sv-SE" sz="1800" dirty="0">
                          <a:solidFill>
                            <a:schemeClr val="tx1">
                              <a:lumMod val="50000"/>
                            </a:schemeClr>
                          </a:solidFill>
                        </a:rPr>
                        <a:t>Fartygsbrand </a:t>
                      </a:r>
                    </a:p>
                    <a:p>
                      <a:r>
                        <a:rPr lang="sv-SE" sz="1800" dirty="0">
                          <a:solidFill>
                            <a:schemeClr val="tx1">
                              <a:lumMod val="50000"/>
                            </a:schemeClr>
                          </a:solidFill>
                        </a:rPr>
                        <a:t>Scandinavian Star</a:t>
                      </a:r>
                    </a:p>
                  </a:txBody>
                  <a:tcPr marL="118842" marR="118842" marT="59421" marB="59421"/>
                </a:tc>
                <a:tc>
                  <a:txBody>
                    <a:bodyPr/>
                    <a:lstStyle/>
                    <a:p>
                      <a:r>
                        <a:rPr lang="sv-SE" sz="1800" dirty="0">
                          <a:solidFill>
                            <a:schemeClr val="tx1">
                              <a:lumMod val="50000"/>
                            </a:schemeClr>
                          </a:solidFill>
                        </a:rPr>
                        <a:t>158</a:t>
                      </a:r>
                    </a:p>
                  </a:txBody>
                  <a:tcPr marL="118842" marR="118842" marT="59421" marB="59421"/>
                </a:tc>
                <a:tc>
                  <a:txBody>
                    <a:bodyPr/>
                    <a:lstStyle/>
                    <a:p>
                      <a:r>
                        <a:rPr lang="sv-SE" sz="1800" dirty="0">
                          <a:solidFill>
                            <a:schemeClr val="tx1">
                              <a:lumMod val="50000"/>
                            </a:schemeClr>
                          </a:solidFill>
                        </a:rPr>
                        <a:t>30</a:t>
                      </a:r>
                    </a:p>
                  </a:txBody>
                  <a:tcPr marL="118842" marR="118842" marT="59421" marB="59421"/>
                </a:tc>
              </a:tr>
              <a:tr h="432000">
                <a:tc>
                  <a:txBody>
                    <a:bodyPr/>
                    <a:lstStyle/>
                    <a:p>
                      <a:r>
                        <a:rPr lang="sv-SE" sz="1800" dirty="0">
                          <a:solidFill>
                            <a:schemeClr val="tx1">
                              <a:lumMod val="50000"/>
                            </a:schemeClr>
                          </a:solidFill>
                        </a:rPr>
                        <a:t>1992</a:t>
                      </a:r>
                    </a:p>
                  </a:txBody>
                  <a:tcPr marL="118842" marR="118842" marT="59421" marB="59421"/>
                </a:tc>
                <a:tc>
                  <a:txBody>
                    <a:bodyPr/>
                    <a:lstStyle/>
                    <a:p>
                      <a:r>
                        <a:rPr lang="sv-SE" sz="1800" dirty="0">
                          <a:solidFill>
                            <a:schemeClr val="tx1">
                              <a:lumMod val="50000"/>
                            </a:schemeClr>
                          </a:solidFill>
                        </a:rPr>
                        <a:t>Spårvagnsolycka</a:t>
                      </a:r>
                    </a:p>
                  </a:txBody>
                  <a:tcPr marL="118842" marR="118842" marT="59421" marB="59421"/>
                </a:tc>
                <a:tc>
                  <a:txBody>
                    <a:bodyPr/>
                    <a:lstStyle/>
                    <a:p>
                      <a:r>
                        <a:rPr lang="sv-SE" sz="1800" dirty="0">
                          <a:solidFill>
                            <a:schemeClr val="tx1">
                              <a:lumMod val="50000"/>
                            </a:schemeClr>
                          </a:solidFill>
                        </a:rPr>
                        <a:t>13</a:t>
                      </a:r>
                    </a:p>
                  </a:txBody>
                  <a:tcPr marL="118842" marR="118842" marT="59421" marB="59421"/>
                </a:tc>
                <a:tc>
                  <a:txBody>
                    <a:bodyPr/>
                    <a:lstStyle/>
                    <a:p>
                      <a:r>
                        <a:rPr lang="sv-SE" sz="1800" dirty="0">
                          <a:solidFill>
                            <a:schemeClr val="tx1">
                              <a:lumMod val="50000"/>
                            </a:schemeClr>
                          </a:solidFill>
                        </a:rPr>
                        <a:t>37</a:t>
                      </a:r>
                    </a:p>
                  </a:txBody>
                  <a:tcPr marL="118842" marR="118842" marT="59421" marB="59421"/>
                </a:tc>
              </a:tr>
            </a:tbl>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Bild1a.jpg"/>
          <p:cNvPicPr>
            <a:picLocks noGrp="1" noChangeAspect="1"/>
          </p:cNvPicPr>
          <p:nvPr>
            <p:ph type="pic" sz="quarter" idx="13"/>
          </p:nvPr>
        </p:nvPicPr>
        <p:blipFill>
          <a:blip r:embed="rId2" cstate="print"/>
          <a:srcRect t="7365" b="7365"/>
          <a:stretch>
            <a:fillRect/>
          </a:stretch>
        </p:blipFill>
        <p:spPr/>
      </p:pic>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4</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graphicFrame>
        <p:nvGraphicFramePr>
          <p:cNvPr id="6" name="Tabell 5"/>
          <p:cNvGraphicFramePr>
            <a:graphicFrameLocks noGrp="1"/>
          </p:cNvGraphicFramePr>
          <p:nvPr/>
        </p:nvGraphicFramePr>
        <p:xfrm>
          <a:off x="589940" y="1214302"/>
          <a:ext cx="7922817" cy="2827482"/>
        </p:xfrm>
        <a:graphic>
          <a:graphicData uri="http://schemas.openxmlformats.org/drawingml/2006/table">
            <a:tbl>
              <a:tblPr firstRow="1" bandRow="1">
                <a:tableStyleId>{00A15C55-8517-42AA-B614-E9B94910E393}</a:tableStyleId>
              </a:tblPr>
              <a:tblGrid>
                <a:gridCol w="1247386"/>
                <a:gridCol w="2901197"/>
                <a:gridCol w="1793530"/>
                <a:gridCol w="1980704"/>
              </a:tblGrid>
              <a:tr h="432000">
                <a:tc>
                  <a:txBody>
                    <a:bodyPr/>
                    <a:lstStyle/>
                    <a:p>
                      <a:r>
                        <a:rPr lang="sv-SE" sz="1800" dirty="0"/>
                        <a:t>År</a:t>
                      </a:r>
                    </a:p>
                  </a:txBody>
                  <a:tcPr marL="118842" marR="118842" marT="59421" marB="59421">
                    <a:solidFill>
                      <a:schemeClr val="accent4">
                        <a:lumMod val="75000"/>
                      </a:schemeClr>
                    </a:solidFill>
                  </a:tcPr>
                </a:tc>
                <a:tc>
                  <a:txBody>
                    <a:bodyPr/>
                    <a:lstStyle/>
                    <a:p>
                      <a:r>
                        <a:rPr lang="sv-SE" sz="1800" dirty="0"/>
                        <a:t>Händelse</a:t>
                      </a:r>
                    </a:p>
                  </a:txBody>
                  <a:tcPr marL="118842" marR="118842" marT="59421" marB="59421">
                    <a:solidFill>
                      <a:schemeClr val="accent4">
                        <a:lumMod val="75000"/>
                      </a:schemeClr>
                    </a:solidFill>
                  </a:tcPr>
                </a:tc>
                <a:tc>
                  <a:txBody>
                    <a:bodyPr/>
                    <a:lstStyle/>
                    <a:p>
                      <a:r>
                        <a:rPr lang="sv-SE" sz="1800" dirty="0"/>
                        <a:t>Omkomna</a:t>
                      </a:r>
                    </a:p>
                  </a:txBody>
                  <a:tcPr marL="118842" marR="118842" marT="59421" marB="59421">
                    <a:solidFill>
                      <a:schemeClr val="accent4">
                        <a:lumMod val="75000"/>
                      </a:schemeClr>
                    </a:solidFill>
                  </a:tcPr>
                </a:tc>
                <a:tc>
                  <a:txBody>
                    <a:bodyPr/>
                    <a:lstStyle/>
                    <a:p>
                      <a:r>
                        <a:rPr lang="sv-SE" sz="1800" dirty="0"/>
                        <a:t>Skadade</a:t>
                      </a:r>
                    </a:p>
                  </a:txBody>
                  <a:tcPr marL="118842" marR="118842" marT="59421" marB="59421">
                    <a:solidFill>
                      <a:schemeClr val="accent4">
                        <a:lumMod val="75000"/>
                      </a:schemeClr>
                    </a:solidFill>
                  </a:tcPr>
                </a:tc>
              </a:tr>
              <a:tr h="432000">
                <a:tc>
                  <a:txBody>
                    <a:bodyPr/>
                    <a:lstStyle/>
                    <a:p>
                      <a:r>
                        <a:rPr lang="sv-SE" sz="1800" dirty="0">
                          <a:solidFill>
                            <a:schemeClr val="tx1">
                              <a:lumMod val="50000"/>
                            </a:schemeClr>
                          </a:solidFill>
                        </a:rPr>
                        <a:t>1969</a:t>
                      </a:r>
                    </a:p>
                  </a:txBody>
                  <a:tcPr marL="118842" marR="118842" marT="59421" marB="59421"/>
                </a:tc>
                <a:tc>
                  <a:txBody>
                    <a:bodyPr/>
                    <a:lstStyle/>
                    <a:p>
                      <a:r>
                        <a:rPr lang="sv-SE" sz="1800" dirty="0">
                          <a:solidFill>
                            <a:schemeClr val="tx1">
                              <a:lumMod val="50000"/>
                            </a:schemeClr>
                          </a:solidFill>
                        </a:rPr>
                        <a:t>Höststormar</a:t>
                      </a:r>
                    </a:p>
                  </a:txBody>
                  <a:tcPr marL="118842" marR="118842" marT="59421" marB="59421"/>
                </a:tc>
                <a:tc>
                  <a:txBody>
                    <a:bodyPr/>
                    <a:lstStyle/>
                    <a:p>
                      <a:r>
                        <a:rPr lang="sv-SE" sz="1800" dirty="0">
                          <a:solidFill>
                            <a:schemeClr val="tx1">
                              <a:lumMod val="50000"/>
                            </a:schemeClr>
                          </a:solidFill>
                        </a:rPr>
                        <a:t>10</a:t>
                      </a:r>
                    </a:p>
                  </a:txBody>
                  <a:tcPr marL="118842" marR="118842" marT="59421" marB="59421"/>
                </a:tc>
                <a:tc>
                  <a:txBody>
                    <a:bodyPr/>
                    <a:lstStyle/>
                    <a:p>
                      <a:r>
                        <a:rPr lang="sv-SE" sz="1800" dirty="0">
                          <a:solidFill>
                            <a:schemeClr val="tx1">
                              <a:lumMod val="50000"/>
                            </a:schemeClr>
                          </a:solidFill>
                        </a:rPr>
                        <a:t>200</a:t>
                      </a:r>
                    </a:p>
                  </a:txBody>
                  <a:tcPr marL="118842" marR="118842" marT="59421" marB="59421"/>
                </a:tc>
              </a:tr>
              <a:tr h="432000">
                <a:tc>
                  <a:txBody>
                    <a:bodyPr/>
                    <a:lstStyle/>
                    <a:p>
                      <a:r>
                        <a:rPr lang="sv-SE" sz="1800" dirty="0">
                          <a:solidFill>
                            <a:schemeClr val="tx1">
                              <a:lumMod val="50000"/>
                            </a:schemeClr>
                          </a:solidFill>
                        </a:rPr>
                        <a:t>1977</a:t>
                      </a:r>
                    </a:p>
                  </a:txBody>
                  <a:tcPr marL="118842" marR="118842" marT="59421" marB="59421"/>
                </a:tc>
                <a:tc>
                  <a:txBody>
                    <a:bodyPr/>
                    <a:lstStyle/>
                    <a:p>
                      <a:r>
                        <a:rPr lang="sv-SE" sz="1800" dirty="0">
                          <a:solidFill>
                            <a:schemeClr val="tx1">
                              <a:lumMod val="50000"/>
                            </a:schemeClr>
                          </a:solidFill>
                        </a:rPr>
                        <a:t>Jordskred i Tuve</a:t>
                      </a:r>
                    </a:p>
                  </a:txBody>
                  <a:tcPr marL="118842" marR="118842" marT="59421" marB="59421"/>
                </a:tc>
                <a:tc>
                  <a:txBody>
                    <a:bodyPr/>
                    <a:lstStyle/>
                    <a:p>
                      <a:r>
                        <a:rPr lang="sv-SE" sz="1800" dirty="0">
                          <a:solidFill>
                            <a:schemeClr val="tx1">
                              <a:lumMod val="50000"/>
                            </a:schemeClr>
                          </a:solidFill>
                        </a:rPr>
                        <a:t>9</a:t>
                      </a:r>
                    </a:p>
                  </a:txBody>
                  <a:tcPr marL="118842" marR="118842" marT="59421" marB="59421"/>
                </a:tc>
                <a:tc>
                  <a:txBody>
                    <a:bodyPr/>
                    <a:lstStyle/>
                    <a:p>
                      <a:r>
                        <a:rPr lang="sv-SE" sz="1800" dirty="0">
                          <a:solidFill>
                            <a:schemeClr val="tx1">
                              <a:lumMod val="50000"/>
                            </a:schemeClr>
                          </a:solidFill>
                        </a:rPr>
                        <a:t>62</a:t>
                      </a:r>
                    </a:p>
                  </a:txBody>
                  <a:tcPr marL="118842" marR="118842" marT="59421" marB="59421"/>
                </a:tc>
              </a:tr>
              <a:tr h="432000">
                <a:tc>
                  <a:txBody>
                    <a:bodyPr/>
                    <a:lstStyle/>
                    <a:p>
                      <a:r>
                        <a:rPr lang="sv-SE" sz="1800" dirty="0">
                          <a:solidFill>
                            <a:schemeClr val="tx1">
                              <a:lumMod val="50000"/>
                            </a:schemeClr>
                          </a:solidFill>
                        </a:rPr>
                        <a:t>1987</a:t>
                      </a:r>
                    </a:p>
                  </a:txBody>
                  <a:tcPr marL="118842" marR="118842" marT="59421" marB="59421"/>
                </a:tc>
                <a:tc>
                  <a:txBody>
                    <a:bodyPr/>
                    <a:lstStyle/>
                    <a:p>
                      <a:r>
                        <a:rPr lang="sv-SE" sz="1800" dirty="0">
                          <a:solidFill>
                            <a:schemeClr val="tx1">
                              <a:lumMod val="50000"/>
                            </a:schemeClr>
                          </a:solidFill>
                        </a:rPr>
                        <a:t>Tågolycka i Lerum</a:t>
                      </a:r>
                    </a:p>
                  </a:txBody>
                  <a:tcPr marL="118842" marR="118842" marT="59421" marB="59421"/>
                </a:tc>
                <a:tc>
                  <a:txBody>
                    <a:bodyPr/>
                    <a:lstStyle/>
                    <a:p>
                      <a:r>
                        <a:rPr lang="sv-SE" sz="1800" dirty="0">
                          <a:solidFill>
                            <a:schemeClr val="tx1">
                              <a:lumMod val="50000"/>
                            </a:schemeClr>
                          </a:solidFill>
                        </a:rPr>
                        <a:t>9 </a:t>
                      </a:r>
                    </a:p>
                  </a:txBody>
                  <a:tcPr marL="118842" marR="118842" marT="59421" marB="59421"/>
                </a:tc>
                <a:tc>
                  <a:txBody>
                    <a:bodyPr/>
                    <a:lstStyle/>
                    <a:p>
                      <a:r>
                        <a:rPr lang="sv-SE" sz="1800" dirty="0">
                          <a:solidFill>
                            <a:schemeClr val="tx1">
                              <a:lumMod val="50000"/>
                            </a:schemeClr>
                          </a:solidFill>
                        </a:rPr>
                        <a:t>150</a:t>
                      </a:r>
                    </a:p>
                  </a:txBody>
                  <a:tcPr marL="118842" marR="118842" marT="59421" marB="59421"/>
                </a:tc>
              </a:tr>
              <a:tr h="432000">
                <a:tc>
                  <a:txBody>
                    <a:bodyPr/>
                    <a:lstStyle/>
                    <a:p>
                      <a:r>
                        <a:rPr lang="sv-SE" sz="1800" dirty="0">
                          <a:solidFill>
                            <a:schemeClr val="tx1">
                              <a:lumMod val="50000"/>
                            </a:schemeClr>
                          </a:solidFill>
                        </a:rPr>
                        <a:t>1990</a:t>
                      </a:r>
                    </a:p>
                  </a:txBody>
                  <a:tcPr marL="118842" marR="118842" marT="59421" marB="59421"/>
                </a:tc>
                <a:tc>
                  <a:txBody>
                    <a:bodyPr/>
                    <a:lstStyle/>
                    <a:p>
                      <a:r>
                        <a:rPr lang="sv-SE" sz="1800" dirty="0">
                          <a:solidFill>
                            <a:schemeClr val="tx1">
                              <a:lumMod val="50000"/>
                            </a:schemeClr>
                          </a:solidFill>
                        </a:rPr>
                        <a:t>Fartygsbrand </a:t>
                      </a:r>
                    </a:p>
                    <a:p>
                      <a:r>
                        <a:rPr lang="sv-SE" sz="1800" dirty="0">
                          <a:solidFill>
                            <a:schemeClr val="tx1">
                              <a:lumMod val="50000"/>
                            </a:schemeClr>
                          </a:solidFill>
                        </a:rPr>
                        <a:t>Scandinavian Star</a:t>
                      </a:r>
                    </a:p>
                  </a:txBody>
                  <a:tcPr marL="118842" marR="118842" marT="59421" marB="59421"/>
                </a:tc>
                <a:tc>
                  <a:txBody>
                    <a:bodyPr/>
                    <a:lstStyle/>
                    <a:p>
                      <a:r>
                        <a:rPr lang="sv-SE" sz="1800" dirty="0">
                          <a:solidFill>
                            <a:schemeClr val="tx1">
                              <a:lumMod val="50000"/>
                            </a:schemeClr>
                          </a:solidFill>
                        </a:rPr>
                        <a:t>158</a:t>
                      </a:r>
                    </a:p>
                  </a:txBody>
                  <a:tcPr marL="118842" marR="118842" marT="59421" marB="59421"/>
                </a:tc>
                <a:tc>
                  <a:txBody>
                    <a:bodyPr/>
                    <a:lstStyle/>
                    <a:p>
                      <a:r>
                        <a:rPr lang="sv-SE" sz="1800" dirty="0">
                          <a:solidFill>
                            <a:schemeClr val="tx1">
                              <a:lumMod val="50000"/>
                            </a:schemeClr>
                          </a:solidFill>
                        </a:rPr>
                        <a:t>30</a:t>
                      </a:r>
                    </a:p>
                  </a:txBody>
                  <a:tcPr marL="118842" marR="118842" marT="59421" marB="59421"/>
                </a:tc>
              </a:tr>
              <a:tr h="432000">
                <a:tc>
                  <a:txBody>
                    <a:bodyPr/>
                    <a:lstStyle/>
                    <a:p>
                      <a:r>
                        <a:rPr lang="sv-SE" sz="1800" dirty="0">
                          <a:solidFill>
                            <a:schemeClr val="tx1">
                              <a:lumMod val="50000"/>
                            </a:schemeClr>
                          </a:solidFill>
                        </a:rPr>
                        <a:t>1992</a:t>
                      </a:r>
                    </a:p>
                  </a:txBody>
                  <a:tcPr marL="118842" marR="118842" marT="59421" marB="59421"/>
                </a:tc>
                <a:tc>
                  <a:txBody>
                    <a:bodyPr/>
                    <a:lstStyle/>
                    <a:p>
                      <a:r>
                        <a:rPr lang="sv-SE" sz="1800" dirty="0">
                          <a:solidFill>
                            <a:schemeClr val="tx1">
                              <a:lumMod val="50000"/>
                            </a:schemeClr>
                          </a:solidFill>
                        </a:rPr>
                        <a:t>Spårvagnsolycka</a:t>
                      </a:r>
                    </a:p>
                  </a:txBody>
                  <a:tcPr marL="118842" marR="118842" marT="59421" marB="59421"/>
                </a:tc>
                <a:tc>
                  <a:txBody>
                    <a:bodyPr/>
                    <a:lstStyle/>
                    <a:p>
                      <a:r>
                        <a:rPr lang="sv-SE" sz="1800" dirty="0">
                          <a:solidFill>
                            <a:schemeClr val="tx1">
                              <a:lumMod val="50000"/>
                            </a:schemeClr>
                          </a:solidFill>
                        </a:rPr>
                        <a:t>13</a:t>
                      </a:r>
                    </a:p>
                  </a:txBody>
                  <a:tcPr marL="118842" marR="118842" marT="59421" marB="59421"/>
                </a:tc>
                <a:tc>
                  <a:txBody>
                    <a:bodyPr/>
                    <a:lstStyle/>
                    <a:p>
                      <a:r>
                        <a:rPr lang="sv-SE" sz="1800" dirty="0">
                          <a:solidFill>
                            <a:schemeClr val="tx1">
                              <a:lumMod val="50000"/>
                            </a:schemeClr>
                          </a:solidFill>
                        </a:rPr>
                        <a:t>37</a:t>
                      </a:r>
                    </a:p>
                  </a:txBody>
                  <a:tcPr marL="118842" marR="118842" marT="59421" marB="59421"/>
                </a:tc>
              </a:tr>
            </a:tbl>
          </a:graphicData>
        </a:graphic>
      </p:graphicFrame>
      <p:graphicFrame>
        <p:nvGraphicFramePr>
          <p:cNvPr id="5" name="Tabell 4"/>
          <p:cNvGraphicFramePr>
            <a:graphicFrameLocks noGrp="1"/>
          </p:cNvGraphicFramePr>
          <p:nvPr/>
        </p:nvGraphicFramePr>
        <p:xfrm>
          <a:off x="589940" y="4477409"/>
          <a:ext cx="7922817" cy="1296000"/>
        </p:xfrm>
        <a:graphic>
          <a:graphicData uri="http://schemas.openxmlformats.org/drawingml/2006/table">
            <a:tbl>
              <a:tblPr firstRow="1" bandRow="1">
                <a:tableStyleId>{00A15C55-8517-42AA-B614-E9B94910E393}</a:tableStyleId>
              </a:tblPr>
              <a:tblGrid>
                <a:gridCol w="1247386"/>
                <a:gridCol w="2901197"/>
                <a:gridCol w="1793530"/>
                <a:gridCol w="1980704"/>
              </a:tblGrid>
              <a:tr h="432000">
                <a:tc>
                  <a:txBody>
                    <a:bodyPr/>
                    <a:lstStyle/>
                    <a:p>
                      <a:pPr marL="0" algn="l" defTabSz="457200" rtl="0" eaLnBrk="1" latinLnBrk="0" hangingPunct="1"/>
                      <a:r>
                        <a:rPr lang="sv-SE" sz="1800" b="1" kern="1200" dirty="0">
                          <a:solidFill>
                            <a:schemeClr val="lt1"/>
                          </a:solidFill>
                          <a:latin typeface="+mn-lt"/>
                          <a:ea typeface="+mn-ea"/>
                          <a:cs typeface="+mn-cs"/>
                        </a:rPr>
                        <a:t>År</a:t>
                      </a:r>
                    </a:p>
                  </a:txBody>
                  <a:tcPr marL="118842" marR="118842" marT="59421" marB="59421">
                    <a:solidFill>
                      <a:schemeClr val="accent4">
                        <a:lumMod val="75000"/>
                      </a:schemeClr>
                    </a:solidFill>
                  </a:tcPr>
                </a:tc>
                <a:tc>
                  <a:txBody>
                    <a:bodyPr/>
                    <a:lstStyle/>
                    <a:p>
                      <a:pPr marL="0" algn="l" defTabSz="457200" rtl="0" eaLnBrk="1" latinLnBrk="0" hangingPunct="1"/>
                      <a:r>
                        <a:rPr lang="sv-SE" sz="1800" b="1" kern="1200" dirty="0">
                          <a:solidFill>
                            <a:schemeClr val="lt1"/>
                          </a:solidFill>
                          <a:latin typeface="+mn-lt"/>
                          <a:ea typeface="+mn-ea"/>
                          <a:cs typeface="+mn-cs"/>
                        </a:rPr>
                        <a:t>Händelse</a:t>
                      </a:r>
                    </a:p>
                  </a:txBody>
                  <a:tcPr marL="118842" marR="118842" marT="59421" marB="59421">
                    <a:solidFill>
                      <a:schemeClr val="accent4">
                        <a:lumMod val="75000"/>
                      </a:schemeClr>
                    </a:solidFill>
                  </a:tcPr>
                </a:tc>
                <a:tc>
                  <a:txBody>
                    <a:bodyPr/>
                    <a:lstStyle/>
                    <a:p>
                      <a:pPr marL="0" algn="l" defTabSz="457200" rtl="0" eaLnBrk="1" latinLnBrk="0" hangingPunct="1"/>
                      <a:r>
                        <a:rPr lang="sv-SE" sz="1800" b="1" kern="1200" dirty="0">
                          <a:solidFill>
                            <a:schemeClr val="lt1"/>
                          </a:solidFill>
                          <a:latin typeface="+mn-lt"/>
                          <a:ea typeface="+mn-ea"/>
                          <a:cs typeface="+mn-cs"/>
                        </a:rPr>
                        <a:t>Omkomna</a:t>
                      </a:r>
                    </a:p>
                  </a:txBody>
                  <a:tcPr marL="118842" marR="118842" marT="59421" marB="59421">
                    <a:solidFill>
                      <a:schemeClr val="accent4">
                        <a:lumMod val="75000"/>
                      </a:schemeClr>
                    </a:solidFill>
                  </a:tcPr>
                </a:tc>
                <a:tc>
                  <a:txBody>
                    <a:bodyPr/>
                    <a:lstStyle/>
                    <a:p>
                      <a:pPr marL="0" algn="l" defTabSz="457200" rtl="0" eaLnBrk="1" latinLnBrk="0" hangingPunct="1"/>
                      <a:r>
                        <a:rPr lang="sv-SE" sz="1800" b="1" kern="1200" dirty="0">
                          <a:solidFill>
                            <a:schemeClr val="lt1"/>
                          </a:solidFill>
                          <a:latin typeface="+mn-lt"/>
                          <a:ea typeface="+mn-ea"/>
                          <a:cs typeface="+mn-cs"/>
                        </a:rPr>
                        <a:t>Skadade</a:t>
                      </a:r>
                    </a:p>
                  </a:txBody>
                  <a:tcPr marL="118842" marR="118842" marT="59421" marB="59421">
                    <a:solidFill>
                      <a:schemeClr val="accent4">
                        <a:lumMod val="75000"/>
                      </a:schemeClr>
                    </a:solidFill>
                  </a:tcPr>
                </a:tc>
              </a:tr>
              <a:tr h="432000">
                <a:tc>
                  <a:txBody>
                    <a:bodyPr/>
                    <a:lstStyle/>
                    <a:p>
                      <a:pPr marL="0" algn="l" defTabSz="457200" rtl="0" eaLnBrk="1" latinLnBrk="0" hangingPunct="1"/>
                      <a:r>
                        <a:rPr lang="sv-SE" sz="1800" kern="1200" dirty="0">
                          <a:solidFill>
                            <a:schemeClr val="tx1">
                              <a:lumMod val="50000"/>
                            </a:schemeClr>
                          </a:solidFill>
                          <a:latin typeface="+mn-lt"/>
                          <a:ea typeface="+mn-ea"/>
                          <a:cs typeface="+mn-cs"/>
                        </a:rPr>
                        <a:t>1998</a:t>
                      </a:r>
                    </a:p>
                  </a:txBody>
                  <a:tcPr marL="118842" marR="118842" marT="59421" marB="59421"/>
                </a:tc>
                <a:tc>
                  <a:txBody>
                    <a:bodyPr/>
                    <a:lstStyle/>
                    <a:p>
                      <a:pPr marL="0" algn="l" defTabSz="457200" rtl="0" eaLnBrk="1" latinLnBrk="0" hangingPunct="1"/>
                      <a:r>
                        <a:rPr lang="sv-SE" sz="1800" kern="1200" dirty="0">
                          <a:solidFill>
                            <a:schemeClr val="tx1">
                              <a:lumMod val="50000"/>
                            </a:schemeClr>
                          </a:solidFill>
                          <a:latin typeface="+mn-lt"/>
                          <a:ea typeface="+mn-ea"/>
                          <a:cs typeface="+mn-cs"/>
                        </a:rPr>
                        <a:t>Brand i föreningslokal</a:t>
                      </a:r>
                    </a:p>
                  </a:txBody>
                  <a:tcPr marL="118842" marR="118842" marT="59421" marB="59421"/>
                </a:tc>
                <a:tc>
                  <a:txBody>
                    <a:bodyPr/>
                    <a:lstStyle/>
                    <a:p>
                      <a:pPr marL="0" algn="l" defTabSz="457200" rtl="0" eaLnBrk="1" latinLnBrk="0" hangingPunct="1"/>
                      <a:r>
                        <a:rPr lang="sv-SE" sz="1800" kern="1200" dirty="0">
                          <a:solidFill>
                            <a:schemeClr val="tx1">
                              <a:lumMod val="50000"/>
                            </a:schemeClr>
                          </a:solidFill>
                          <a:latin typeface="+mn-lt"/>
                          <a:ea typeface="+mn-ea"/>
                          <a:cs typeface="+mn-cs"/>
                        </a:rPr>
                        <a:t>63</a:t>
                      </a:r>
                    </a:p>
                  </a:txBody>
                  <a:tcPr marL="118842" marR="118842" marT="59421" marB="59421"/>
                </a:tc>
                <a:tc>
                  <a:txBody>
                    <a:bodyPr/>
                    <a:lstStyle/>
                    <a:p>
                      <a:pPr marL="0" algn="l" defTabSz="457200" rtl="0" eaLnBrk="1" latinLnBrk="0" hangingPunct="1"/>
                      <a:r>
                        <a:rPr lang="sv-SE" sz="1800" kern="1200" dirty="0">
                          <a:solidFill>
                            <a:schemeClr val="tx1">
                              <a:lumMod val="50000"/>
                            </a:schemeClr>
                          </a:solidFill>
                          <a:latin typeface="+mn-lt"/>
                          <a:ea typeface="+mn-ea"/>
                          <a:cs typeface="+mn-cs"/>
                        </a:rPr>
                        <a:t>-</a:t>
                      </a:r>
                    </a:p>
                  </a:txBody>
                  <a:tcPr marL="118842" marR="118842" marT="59421" marB="59421"/>
                </a:tc>
              </a:tr>
              <a:tr h="432000">
                <a:tc>
                  <a:txBody>
                    <a:bodyPr/>
                    <a:lstStyle/>
                    <a:p>
                      <a:pPr marL="0" algn="l" defTabSz="457200" rtl="0" eaLnBrk="1" latinLnBrk="0" hangingPunct="1"/>
                      <a:r>
                        <a:rPr lang="sv-SE" sz="1800" kern="1200" dirty="0">
                          <a:solidFill>
                            <a:schemeClr val="tx1">
                              <a:lumMod val="50000"/>
                            </a:schemeClr>
                          </a:solidFill>
                          <a:latin typeface="+mn-lt"/>
                          <a:ea typeface="+mn-ea"/>
                          <a:cs typeface="+mn-cs"/>
                        </a:rPr>
                        <a:t>2001</a:t>
                      </a:r>
                    </a:p>
                  </a:txBody>
                  <a:tcPr marL="118842" marR="118842" marT="59421" marB="59421"/>
                </a:tc>
                <a:tc>
                  <a:txBody>
                    <a:bodyPr/>
                    <a:lstStyle/>
                    <a:p>
                      <a:pPr marL="0" algn="l" defTabSz="457200" rtl="0" eaLnBrk="1" latinLnBrk="0" hangingPunct="1"/>
                      <a:r>
                        <a:rPr lang="sv-SE" sz="1800" kern="1200" dirty="0">
                          <a:solidFill>
                            <a:schemeClr val="tx1">
                              <a:lumMod val="50000"/>
                            </a:schemeClr>
                          </a:solidFill>
                          <a:latin typeface="+mn-lt"/>
                          <a:ea typeface="+mn-ea"/>
                          <a:cs typeface="+mn-cs"/>
                        </a:rPr>
                        <a:t>EU-toppmöte</a:t>
                      </a:r>
                    </a:p>
                  </a:txBody>
                  <a:tcPr marL="118842" marR="118842" marT="59421" marB="59421"/>
                </a:tc>
                <a:tc>
                  <a:txBody>
                    <a:bodyPr/>
                    <a:lstStyle/>
                    <a:p>
                      <a:pPr marL="0" algn="l" defTabSz="457200" rtl="0" eaLnBrk="1" latinLnBrk="0" hangingPunct="1"/>
                      <a:r>
                        <a:rPr lang="sv-SE" sz="1800" kern="1200" dirty="0">
                          <a:solidFill>
                            <a:schemeClr val="tx1">
                              <a:lumMod val="50000"/>
                            </a:schemeClr>
                          </a:solidFill>
                          <a:latin typeface="+mn-lt"/>
                          <a:ea typeface="+mn-ea"/>
                          <a:cs typeface="+mn-cs"/>
                        </a:rPr>
                        <a:t>-</a:t>
                      </a:r>
                    </a:p>
                  </a:txBody>
                  <a:tcPr marL="118842" marR="118842" marT="59421" marB="59421"/>
                </a:tc>
                <a:tc>
                  <a:txBody>
                    <a:bodyPr/>
                    <a:lstStyle/>
                    <a:p>
                      <a:pPr marL="0" algn="l" defTabSz="457200" rtl="0" eaLnBrk="1" latinLnBrk="0" hangingPunct="1"/>
                      <a:r>
                        <a:rPr lang="sv-SE" sz="1800" kern="1200" dirty="0">
                          <a:solidFill>
                            <a:schemeClr val="tx1">
                              <a:lumMod val="50000"/>
                            </a:schemeClr>
                          </a:solidFill>
                          <a:latin typeface="+mn-lt"/>
                          <a:ea typeface="+mn-ea"/>
                          <a:cs typeface="+mn-cs"/>
                        </a:rPr>
                        <a:t>143</a:t>
                      </a:r>
                    </a:p>
                  </a:txBody>
                  <a:tcPr marL="118842" marR="118842" marT="59421" marB="59421"/>
                </a:tc>
              </a:tr>
            </a:tbl>
          </a:graphicData>
        </a:graphic>
      </p:graphicFrame>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a:xfrm>
            <a:off x="779707" y="986378"/>
            <a:ext cx="6586154" cy="4312794"/>
          </a:xfrm>
        </p:spPr>
        <p:txBody>
          <a:bodyPr/>
          <a:lstStyle/>
          <a:p>
            <a:pPr marL="1077913" indent="-1077913">
              <a:spcAft>
                <a:spcPts val="300"/>
              </a:spcAft>
              <a:buAutoNum type="arabicPlain" startAt="2004"/>
            </a:pPr>
            <a:r>
              <a:rPr lang="sv-SE" sz="1800" dirty="0"/>
              <a:t>Tsunamin</a:t>
            </a:r>
          </a:p>
          <a:p>
            <a:pPr marL="1077913" indent="-1077913">
              <a:spcAft>
                <a:spcPts val="300"/>
              </a:spcAft>
              <a:buAutoNum type="arabicPlain" startAt="2004"/>
            </a:pPr>
            <a:r>
              <a:rPr lang="sv-SE" sz="1800" dirty="0"/>
              <a:t>Orkanen Gudrun</a:t>
            </a:r>
          </a:p>
          <a:p>
            <a:pPr marL="1077913" indent="-1077913">
              <a:spcAft>
                <a:spcPts val="300"/>
              </a:spcAft>
              <a:buAutoNum type="arabicPlain" startAt="2006"/>
            </a:pPr>
            <a:r>
              <a:rPr lang="sv-SE" sz="1800" dirty="0"/>
              <a:t>Libanonkriget</a:t>
            </a:r>
          </a:p>
          <a:p>
            <a:pPr marL="1077913" indent="-1077913">
              <a:spcAft>
                <a:spcPts val="300"/>
              </a:spcAft>
              <a:buAutoNum type="arabicPlain" startAt="2006"/>
            </a:pPr>
            <a:r>
              <a:rPr lang="sv-SE" sz="1800" dirty="0"/>
              <a:t>Orkanen Per</a:t>
            </a:r>
          </a:p>
          <a:p>
            <a:pPr marL="1077913" indent="-1077913">
              <a:spcAft>
                <a:spcPts val="300"/>
              </a:spcAft>
              <a:buAutoNum type="arabicPlain" startAt="2006"/>
            </a:pPr>
            <a:r>
              <a:rPr lang="sv-SE" sz="1800" dirty="0"/>
              <a:t>Stormen Emma – Gårda översvämmas</a:t>
            </a:r>
          </a:p>
          <a:p>
            <a:pPr marL="1077913" indent="-1077913">
              <a:spcAft>
                <a:spcPts val="300"/>
              </a:spcAft>
              <a:buAutoNum type="arabicPlain" startAt="2009"/>
            </a:pPr>
            <a:r>
              <a:rPr lang="sv-SE" sz="1800" dirty="0"/>
              <a:t>Stenkastning mot Räddningstjänsten</a:t>
            </a:r>
          </a:p>
          <a:p>
            <a:pPr marL="1077913" indent="-1077913">
              <a:spcAft>
                <a:spcPts val="300"/>
              </a:spcAft>
              <a:buNone/>
            </a:pPr>
            <a:r>
              <a:rPr lang="sv-SE" sz="1800" dirty="0"/>
              <a:t>2011	Spårvagnsolycka i Kviberg 27 skadade</a:t>
            </a:r>
          </a:p>
          <a:p>
            <a:pPr marL="1077913" indent="-1077913">
              <a:spcAft>
                <a:spcPts val="300"/>
              </a:spcAft>
              <a:buNone/>
            </a:pPr>
            <a:r>
              <a:rPr lang="sv-SE" sz="1800" dirty="0"/>
              <a:t>2011/12	Stormarna </a:t>
            </a:r>
            <a:r>
              <a:rPr lang="sv-SE" sz="1800" dirty="0" err="1"/>
              <a:t>Yoda</a:t>
            </a:r>
            <a:r>
              <a:rPr lang="sv-SE" sz="1800" dirty="0"/>
              <a:t> – Dagmar – Emil</a:t>
            </a:r>
          </a:p>
          <a:p>
            <a:pPr marL="1077913" indent="-1077913">
              <a:spcAft>
                <a:spcPts val="300"/>
              </a:spcAft>
              <a:buAutoNum type="arabicPlain" startAt="2013"/>
            </a:pPr>
            <a:r>
              <a:rPr lang="sv-SE" sz="1800" dirty="0"/>
              <a:t>Stormarna Simone och Sven</a:t>
            </a:r>
          </a:p>
          <a:p>
            <a:pPr marL="1077913" indent="-1077913">
              <a:spcAft>
                <a:spcPts val="300"/>
              </a:spcAft>
              <a:buNone/>
            </a:pPr>
            <a:r>
              <a:rPr lang="sv-SE" sz="1800" dirty="0"/>
              <a:t>2013	Skjutningar i Storgöteborg – 56 stycken</a:t>
            </a:r>
          </a:p>
          <a:p>
            <a:pPr marL="1077913" indent="-1077913">
              <a:spcAft>
                <a:spcPts val="300"/>
              </a:spcAft>
              <a:buNone/>
            </a:pPr>
            <a:r>
              <a:rPr lang="sv-SE" sz="1800" dirty="0"/>
              <a:t>2014	Skjutningar i Storgöteborg – 51 stycken</a:t>
            </a:r>
          </a:p>
          <a:p>
            <a:pPr marL="1077913" indent="-1077913">
              <a:spcAft>
                <a:spcPts val="300"/>
              </a:spcAft>
              <a:buAutoNum type="arabicPlain" startAt="2015"/>
            </a:pPr>
            <a:r>
              <a:rPr lang="sv-SE" sz="1800" dirty="0"/>
              <a:t>Spårvagnsolycka i Gamlestaden 17 skadade</a:t>
            </a:r>
          </a:p>
          <a:p>
            <a:pPr marL="1252538" indent="-1252538">
              <a:spcAft>
                <a:spcPts val="300"/>
              </a:spcAft>
              <a:buNone/>
            </a:pPr>
            <a:endParaRPr lang="sv-SE" sz="1800" dirty="0"/>
          </a:p>
        </p:txBody>
      </p:sp>
      <p:sp>
        <p:nvSpPr>
          <p:cNvPr id="6" name="Rektangel 5"/>
          <p:cNvSpPr/>
          <p:nvPr/>
        </p:nvSpPr>
        <p:spPr>
          <a:xfrm>
            <a:off x="694289" y="4998573"/>
            <a:ext cx="8221111" cy="923330"/>
          </a:xfrm>
          <a:prstGeom prst="rect">
            <a:avLst/>
          </a:prstGeom>
          <a:noFill/>
          <a:ln>
            <a:noFill/>
          </a:ln>
          <a:effectLst/>
        </p:spPr>
        <p:txBody>
          <a:bodyPr wrap="square">
            <a:spAutoFit/>
          </a:bodyPr>
          <a:lstStyle/>
          <a:p>
            <a:r>
              <a:rPr lang="sv-SE" b="1" dirty="0">
                <a:solidFill>
                  <a:srgbClr val="DE0069">
                    <a:lumMod val="75000"/>
                  </a:srgbClr>
                </a:solidFill>
              </a:rPr>
              <a:t>Evenemangsstad:</a:t>
            </a:r>
          </a:p>
          <a:p>
            <a:r>
              <a:rPr lang="sv-SE" dirty="0">
                <a:solidFill>
                  <a:srgbClr val="747474">
                    <a:lumMod val="50000"/>
                  </a:srgbClr>
                </a:solidFill>
                <a:cs typeface="Arial"/>
              </a:rPr>
              <a:t>Gothia Cup, Partille Cup, Göteborgsvarvet Liseberg, konserter,</a:t>
            </a:r>
            <a:br>
              <a:rPr lang="sv-SE" dirty="0">
                <a:solidFill>
                  <a:srgbClr val="747474">
                    <a:lumMod val="50000"/>
                  </a:srgbClr>
                </a:solidFill>
                <a:cs typeface="Arial"/>
              </a:rPr>
            </a:br>
            <a:r>
              <a:rPr lang="sv-SE" dirty="0">
                <a:solidFill>
                  <a:srgbClr val="747474">
                    <a:lumMod val="50000"/>
                  </a:srgbClr>
                </a:solidFill>
                <a:cs typeface="Arial"/>
              </a:rPr>
              <a:t>mässor &amp; konferenser</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a:t>Innehåll</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Ert ansvar som politiker</a:t>
            </a:r>
          </a:p>
          <a:p>
            <a:r>
              <a:rPr lang="sv-SE" dirty="0"/>
              <a:t>Nationens krishanteringssystem</a:t>
            </a:r>
          </a:p>
          <a:p>
            <a:r>
              <a:rPr lang="sv-SE" dirty="0"/>
              <a:t>Stadens </a:t>
            </a:r>
            <a:r>
              <a:rPr lang="sv-SE" dirty="0" err="1"/>
              <a:t>krishanteringssytem</a:t>
            </a:r>
            <a:endParaRPr lang="sv-SE" dirty="0"/>
          </a:p>
          <a:p>
            <a:r>
              <a:rPr lang="sv-SE" dirty="0"/>
              <a:t>Göteborgs Stads Säkerhetspolicy</a:t>
            </a:r>
          </a:p>
          <a:p>
            <a:r>
              <a:rPr lang="sv-SE" dirty="0"/>
              <a:t>Samhällsskydd och Beredskap – det här gör vi</a:t>
            </a:r>
          </a:p>
          <a:p>
            <a:r>
              <a:rPr lang="sv-SE" dirty="0"/>
              <a:t>72 TIMMAR och SAMÖ 2016</a:t>
            </a:r>
          </a:p>
          <a:p>
            <a:r>
              <a:rPr lang="sv-SE" dirty="0"/>
              <a:t>Sammanfattning</a:t>
            </a:r>
          </a:p>
          <a:p>
            <a:endParaRPr lang="sv-SE"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Ert ansvar som politiker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buNone/>
            </a:pPr>
            <a:r>
              <a:rPr lang="sv-SE" sz="2400" b="1" dirty="0">
                <a:solidFill>
                  <a:schemeClr val="accent5">
                    <a:lumMod val="75000"/>
                  </a:schemeClr>
                </a:solidFill>
              </a:rPr>
              <a:t>Följa upp: </a:t>
            </a:r>
          </a:p>
          <a:p>
            <a:r>
              <a:rPr lang="sv-SE" dirty="0"/>
              <a:t>Beredskaps- och ledningsplaner </a:t>
            </a:r>
          </a:p>
          <a:p>
            <a:r>
              <a:rPr lang="sv-SE" dirty="0"/>
              <a:t>Förmåga</a:t>
            </a:r>
          </a:p>
          <a:p>
            <a:endParaRPr lang="sv-SE" dirty="0"/>
          </a:p>
          <a:p>
            <a:pPr>
              <a:buNone/>
            </a:pPr>
            <a:r>
              <a:rPr lang="sv-SE" sz="2400" b="1" dirty="0">
                <a:solidFill>
                  <a:schemeClr val="accent5">
                    <a:lumMod val="75000"/>
                  </a:schemeClr>
                </a:solidFill>
              </a:rPr>
              <a:t>Säkerhetspolicy</a:t>
            </a:r>
          </a:p>
          <a:p>
            <a:r>
              <a:rPr lang="sv-SE" dirty="0"/>
              <a:t>Att den efterlevs</a:t>
            </a:r>
          </a:p>
          <a:p>
            <a:endParaRPr lang="sv-SE"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Nationens krishanteringssystem – </a:t>
            </a:r>
            <a:br>
              <a:rPr lang="sv-SE" dirty="0"/>
            </a:br>
            <a:r>
              <a:rPr lang="sv-SE" dirty="0"/>
              <a:t>tre grundläggande principer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b="1" dirty="0">
                <a:solidFill>
                  <a:schemeClr val="accent5">
                    <a:lumMod val="75000"/>
                  </a:schemeClr>
                </a:solidFill>
              </a:rPr>
              <a:t>Ansvar</a:t>
            </a:r>
            <a:r>
              <a:rPr lang="sv-SE" dirty="0">
                <a:solidFill>
                  <a:schemeClr val="accent5">
                    <a:lumMod val="75000"/>
                  </a:schemeClr>
                </a:solidFill>
              </a:rPr>
              <a:t> </a:t>
            </a:r>
          </a:p>
          <a:p>
            <a:pPr marL="0" indent="0">
              <a:buNone/>
            </a:pPr>
            <a:r>
              <a:rPr lang="sv-SE" dirty="0"/>
              <a:t>Den som har ansvar för en verksamhet i vardagen ska ha det också under en krissituation.</a:t>
            </a:r>
          </a:p>
          <a:p>
            <a:pPr marL="0" indent="0">
              <a:buNone/>
            </a:pPr>
            <a:r>
              <a:rPr lang="sv-SE" b="1" dirty="0">
                <a:solidFill>
                  <a:schemeClr val="accent5">
                    <a:lumMod val="75000"/>
                  </a:schemeClr>
                </a:solidFill>
              </a:rPr>
              <a:t>Likhet</a:t>
            </a:r>
          </a:p>
          <a:p>
            <a:pPr marL="0" indent="0">
              <a:buNone/>
            </a:pPr>
            <a:r>
              <a:rPr lang="sv-SE" dirty="0"/>
              <a:t>Under en kris ska verksamheten fungera på liknande sätt som den gör i vardagen – så långt det går. Verksamheten ska, om det är möjligt, skötas på samma plats som under normala förhållanden. </a:t>
            </a:r>
          </a:p>
          <a:p>
            <a:pPr marL="0" indent="0">
              <a:buNone/>
            </a:pPr>
            <a:r>
              <a:rPr lang="sv-SE" b="1" dirty="0">
                <a:solidFill>
                  <a:schemeClr val="accent5">
                    <a:lumMod val="75000"/>
                  </a:schemeClr>
                </a:solidFill>
              </a:rPr>
              <a:t>Närhet</a:t>
            </a:r>
          </a:p>
          <a:p>
            <a:pPr marL="0" indent="0">
              <a:buNone/>
            </a:pPr>
            <a:r>
              <a:rPr lang="sv-SE" dirty="0"/>
              <a:t>Med närhetsprincipen menas att en kris ska hanteras där den inträffar och av dem som är närmast berörda och ansvariga.</a:t>
            </a:r>
          </a:p>
          <a:p>
            <a:pPr>
              <a:buNone/>
            </a:pPr>
            <a:endParaRPr lang="sv-SE" dirty="0"/>
          </a:p>
        </p:txBody>
      </p:sp>
    </p:spTree>
  </p:cSld>
  <p:clrMapOvr>
    <a:masterClrMapping/>
  </p:clrMapOvr>
  <p:transition spd="med">
    <p:fade/>
  </p:transition>
</p:sld>
</file>

<file path=ppt/theme/theme1.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3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GBG-Stad-Mall_SE_PPT ny grafisk profil</Template>
  <TotalTime>3128</TotalTime>
  <Words>647</Words>
  <Application>Microsoft Office PowerPoint</Application>
  <PresentationFormat>Bildspel på skärmen (4:3)</PresentationFormat>
  <Paragraphs>201</Paragraphs>
  <Slides>22</Slides>
  <Notes>1</Notes>
  <HiddenSlides>0</HiddenSlides>
  <MMClips>0</MMClips>
  <ScaleCrop>false</ScaleCrop>
  <HeadingPairs>
    <vt:vector size="4" baseType="variant">
      <vt:variant>
        <vt:lpstr>Tema</vt:lpstr>
      </vt:variant>
      <vt:variant>
        <vt:i4>8</vt:i4>
      </vt:variant>
      <vt:variant>
        <vt:lpstr>Bildrubriker</vt:lpstr>
      </vt:variant>
      <vt:variant>
        <vt:i4>22</vt:i4>
      </vt:variant>
    </vt:vector>
  </HeadingPairs>
  <TitlesOfParts>
    <vt:vector size="30" baseType="lpstr">
      <vt:lpstr>GBG-Stad-Mall_SE_PPT ny grafisk profil</vt:lpstr>
      <vt:lpstr>GBGstad-grön</vt:lpstr>
      <vt:lpstr>GBGstad-röd</vt:lpstr>
      <vt:lpstr>GBGstad-prickar</vt:lpstr>
      <vt:lpstr>GBGstad-turkos</vt:lpstr>
      <vt:lpstr>GBGstad-lila</vt:lpstr>
      <vt:lpstr>GBGstad-avslut</vt:lpstr>
      <vt:lpstr>3_GBGstad-prickar</vt:lpstr>
      <vt:lpstr>Krisberedskap och säkerhet</vt:lpstr>
      <vt:lpstr>Bild 2</vt:lpstr>
      <vt:lpstr>Bild 3</vt:lpstr>
      <vt:lpstr>Bild 4</vt:lpstr>
      <vt:lpstr>Bild 5</vt:lpstr>
      <vt:lpstr>Bild 6</vt:lpstr>
      <vt:lpstr>Innehåll</vt:lpstr>
      <vt:lpstr>Ert ansvar som politiker</vt:lpstr>
      <vt:lpstr>Nationens krishanteringssystem –  tre grundläggande principer</vt:lpstr>
      <vt:lpstr>Stadens krishanteringssystem</vt:lpstr>
      <vt:lpstr>Jourhavande stadsdirektörs uppgift</vt:lpstr>
      <vt:lpstr>Göteborgs Stads Säkerhetspolicy</vt:lpstr>
      <vt:lpstr>Samhällsskydd och Beredskap – det här gör vi</vt:lpstr>
      <vt:lpstr>Samhällsskydd och Beredskap – det här gör vi</vt:lpstr>
      <vt:lpstr>Samhällsskydd och Beredskap – det här gör vi</vt:lpstr>
      <vt:lpstr>Samhällsskydd och Beredskap – det här gör vi</vt:lpstr>
      <vt:lpstr>Kampanjen 72 timmar</vt:lpstr>
      <vt:lpstr>Bild 18</vt:lpstr>
      <vt:lpstr>Bild 19</vt:lpstr>
      <vt:lpstr>Bild 20</vt:lpstr>
      <vt:lpstr>Sammanfattning</vt:lpstr>
      <vt:lpstr>Bild 22</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ingjac0408</dc:creator>
  <cp:lastModifiedBy>ingjac0408</cp:lastModifiedBy>
  <cp:revision>453</cp:revision>
  <cp:lastPrinted>2014-06-25T13:57:34Z</cp:lastPrinted>
  <dcterms:created xsi:type="dcterms:W3CDTF">2015-01-29T09:15:05Z</dcterms:created>
  <dcterms:modified xsi:type="dcterms:W3CDTF">2015-04-27T07:16:32Z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457FD719142080CEC1257E1900288630</vt:lpwstr>
  </property>
  <property fmtid="{D5CDD505-2E9C-101B-9397-08002B2CF9AE}" pid="6" name="SW_DocHWND">
    <vt:r8>199180</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